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6858000" cy="9906000" type="A4"/>
  <p:notesSz cx="6735763" cy="9866313"/>
  <p:defaultTextStyle>
    <a:defPPr>
      <a:defRPr lang="ja-JP"/>
    </a:defPPr>
    <a:lvl1pPr marL="0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69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4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72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39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99FF66"/>
    <a:srgbClr val="FF7C80"/>
    <a:srgbClr val="CC66FF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61" autoAdjust="0"/>
    <p:restoredTop sz="94660"/>
  </p:normalViewPr>
  <p:slideViewPr>
    <p:cSldViewPr snapToGrid="0">
      <p:cViewPr>
        <p:scale>
          <a:sx n="156" d="100"/>
          <a:sy n="156" d="100"/>
        </p:scale>
        <p:origin x="168" y="-11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1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1" cy="239165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8" indent="0" algn="ctr">
              <a:buNone/>
              <a:defRPr sz="1125"/>
            </a:lvl2pPr>
            <a:lvl3pPr marL="514354" indent="0" algn="ctr">
              <a:buNone/>
              <a:defRPr sz="1013"/>
            </a:lvl3pPr>
            <a:lvl4pPr marL="771532" indent="0" algn="ctr">
              <a:buNone/>
              <a:defRPr sz="900"/>
            </a:lvl4pPr>
            <a:lvl5pPr marL="1028708" indent="0" algn="ctr">
              <a:buNone/>
              <a:defRPr sz="900"/>
            </a:lvl5pPr>
            <a:lvl6pPr marL="1285886" indent="0" algn="ctr">
              <a:buNone/>
              <a:defRPr sz="900"/>
            </a:lvl6pPr>
            <a:lvl7pPr marL="1543062" indent="0" algn="ctr">
              <a:buNone/>
              <a:defRPr sz="900"/>
            </a:lvl7pPr>
            <a:lvl8pPr marL="1800240" indent="0" algn="ctr">
              <a:buNone/>
              <a:defRPr sz="900"/>
            </a:lvl8pPr>
            <a:lvl9pPr marL="2057416" indent="0" algn="ctr">
              <a:buNone/>
              <a:defRPr sz="9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46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37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4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166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67916" y="6629227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4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8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6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4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74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71864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3088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4" indent="0">
              <a:buNone/>
              <a:defRPr sz="1013" b="1"/>
            </a:lvl3pPr>
            <a:lvl4pPr marL="771532" indent="0">
              <a:buNone/>
              <a:defRPr sz="900" b="1"/>
            </a:lvl4pPr>
            <a:lvl5pPr marL="1028708" indent="0">
              <a:buNone/>
              <a:defRPr sz="900" b="1"/>
            </a:lvl5pPr>
            <a:lvl6pPr marL="1285886" indent="0">
              <a:buNone/>
              <a:defRPr sz="900" b="1"/>
            </a:lvl6pPr>
            <a:lvl7pPr marL="1543062" indent="0">
              <a:buNone/>
              <a:defRPr sz="900" b="1"/>
            </a:lvl7pPr>
            <a:lvl8pPr marL="1800240" indent="0">
              <a:buNone/>
              <a:defRPr sz="900" b="1"/>
            </a:lvl8pPr>
            <a:lvl9pPr marL="2057416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8" indent="0">
              <a:buNone/>
              <a:defRPr sz="1125" b="1"/>
            </a:lvl2pPr>
            <a:lvl3pPr marL="514354" indent="0">
              <a:buNone/>
              <a:defRPr sz="1013" b="1"/>
            </a:lvl3pPr>
            <a:lvl4pPr marL="771532" indent="0">
              <a:buNone/>
              <a:defRPr sz="900" b="1"/>
            </a:lvl4pPr>
            <a:lvl5pPr marL="1028708" indent="0">
              <a:buNone/>
              <a:defRPr sz="900" b="1"/>
            </a:lvl5pPr>
            <a:lvl6pPr marL="1285886" indent="0">
              <a:buNone/>
              <a:defRPr sz="900" b="1"/>
            </a:lvl6pPr>
            <a:lvl7pPr marL="1543062" indent="0">
              <a:buNone/>
              <a:defRPr sz="900" b="1"/>
            </a:lvl7pPr>
            <a:lvl8pPr marL="1800240" indent="0">
              <a:buNone/>
              <a:defRPr sz="900" b="1"/>
            </a:lvl8pPr>
            <a:lvl9pPr marL="2057416" indent="0">
              <a:buNone/>
              <a:defRPr sz="9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77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49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33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2" y="660399"/>
            <a:ext cx="2211883" cy="2311401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4" indent="0">
              <a:buNone/>
              <a:defRPr sz="674"/>
            </a:lvl3pPr>
            <a:lvl4pPr marL="771532" indent="0">
              <a:buNone/>
              <a:defRPr sz="562"/>
            </a:lvl4pPr>
            <a:lvl5pPr marL="1028708" indent="0">
              <a:buNone/>
              <a:defRPr sz="562"/>
            </a:lvl5pPr>
            <a:lvl6pPr marL="1285886" indent="0">
              <a:buNone/>
              <a:defRPr sz="562"/>
            </a:lvl6pPr>
            <a:lvl7pPr marL="1543062" indent="0">
              <a:buNone/>
              <a:defRPr sz="562"/>
            </a:lvl7pPr>
            <a:lvl8pPr marL="1800240" indent="0">
              <a:buNone/>
              <a:defRPr sz="562"/>
            </a:lvl8pPr>
            <a:lvl9pPr marL="2057416" indent="0">
              <a:buNone/>
              <a:defRPr sz="5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2382" y="660399"/>
            <a:ext cx="2211883" cy="2311401"/>
          </a:xfrm>
        </p:spPr>
        <p:txBody>
          <a:bodyPr anchor="b"/>
          <a:lstStyle>
            <a:lvl1pPr>
              <a:defRPr sz="180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915544" y="1426283"/>
            <a:ext cx="3471863" cy="7039681"/>
          </a:xfrm>
        </p:spPr>
        <p:txBody>
          <a:bodyPr/>
          <a:lstStyle>
            <a:lvl1pPr marL="0" indent="0">
              <a:buNone/>
              <a:defRPr sz="1801"/>
            </a:lvl1pPr>
            <a:lvl2pPr marL="257178" indent="0">
              <a:buNone/>
              <a:defRPr sz="1576"/>
            </a:lvl2pPr>
            <a:lvl3pPr marL="514354" indent="0">
              <a:buNone/>
              <a:defRPr sz="1350"/>
            </a:lvl3pPr>
            <a:lvl4pPr marL="771532" indent="0">
              <a:buNone/>
              <a:defRPr sz="1125"/>
            </a:lvl4pPr>
            <a:lvl5pPr marL="1028708" indent="0">
              <a:buNone/>
              <a:defRPr sz="1125"/>
            </a:lvl5pPr>
            <a:lvl6pPr marL="1285886" indent="0">
              <a:buNone/>
              <a:defRPr sz="1125"/>
            </a:lvl6pPr>
            <a:lvl7pPr marL="1543062" indent="0">
              <a:buNone/>
              <a:defRPr sz="1125"/>
            </a:lvl7pPr>
            <a:lvl8pPr marL="1800240" indent="0">
              <a:buNone/>
              <a:defRPr sz="1125"/>
            </a:lvl8pPr>
            <a:lvl9pPr marL="2057416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72382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8" indent="0">
              <a:buNone/>
              <a:defRPr sz="788"/>
            </a:lvl2pPr>
            <a:lvl3pPr marL="514354" indent="0">
              <a:buNone/>
              <a:defRPr sz="674"/>
            </a:lvl3pPr>
            <a:lvl4pPr marL="771532" indent="0">
              <a:buNone/>
              <a:defRPr sz="562"/>
            </a:lvl4pPr>
            <a:lvl5pPr marL="1028708" indent="0">
              <a:buNone/>
              <a:defRPr sz="562"/>
            </a:lvl5pPr>
            <a:lvl6pPr marL="1285886" indent="0">
              <a:buNone/>
              <a:defRPr sz="562"/>
            </a:lvl6pPr>
            <a:lvl7pPr marL="1543062" indent="0">
              <a:buNone/>
              <a:defRPr sz="562"/>
            </a:lvl7pPr>
            <a:lvl8pPr marL="1800240" indent="0">
              <a:buNone/>
              <a:defRPr sz="562"/>
            </a:lvl8pPr>
            <a:lvl9pPr marL="2057416" indent="0">
              <a:buNone/>
              <a:defRPr sz="562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628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71489" y="9181395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98F1-CAFE-426F-8D08-3CB673570561}" type="datetimeFigureOut">
              <a:rPr kumimoji="1" lang="ja-JP" altLang="en-US" smtClean="0"/>
              <a:t>2023/10/20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271714" y="9181395"/>
            <a:ext cx="2314575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6424B-BF3F-4029-B9DB-DA4EE42384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86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14354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9" indent="-128589" algn="l" defTabSz="514354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kumimoji="1"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5767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43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21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97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75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51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29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05" indent="-128589" algn="l" defTabSz="514354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4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2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8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86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2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0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16" algn="l" defTabSz="514354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hyperlink" Target="http://ord.yahoo.co.jp/o/image/RV=1/RE=1590461961/RH=b3JkLnlhaG9vLmNvLmpw/RB=/RU=aHR0cHM6Ly93d3cuaWxsdXN0LWJveC5qcC9zb3phaS8xMzQ1ODkv/RS=%5eADBqAWiyhZkXvLNODQtlcU_0Vovw3o-;_ylc=X3IDMgRmc3QDMD9yPTE0MiZsPXJpBGlkeAMwBG9pZANBTmQ5R2NUa2RjV3dCSXpYTDNFWVIyV21WRHBIWXptNHVaWVdpZ3FqYUtLV2laNjBXOVRpZzNjcEFwVUtwUWxZBHADNDRPZTQ0T0Q0NE9YNDRPVTQ0T3pJT09DcE9PRHFlT0N1ZU9EaUEtLQRwb3MDMTQyBHNlYwNzaHcEc2xrA3Jp" TargetMode="External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rd.yahoo.co.jp/o/image/RV=1/RE=1590461961/RH=b3JkLnlhaG9vLmNvLmpw/RB=/RU=aHR0cHM6Ly93d3cuaWxsdXN0LWJveC5qcC9zb3phaS8xMzQ1ODkv/RS=%5eADBqAWiyhZkXvLNODQtlcU_0Vovw3o-;_ylc=X3IDMgRmc3QDMD9yPTE0MiZsPXJpBGlkeAMwBG9pZANBTmQ5R2NUa2RjV3dCSXpYTDNFWVIyV21WRHBIWXptNHVaWVdpZ3FqYUtLV2laNjBXOVRpZzNjcEFwVUtwUWxZBHADNDRPZTQ0T0Q0NE9YNDRPVTQ0T3pJT09DcE9PRHFlT0N1ZU9EaUEtLQRwb3MDMTQyBHNlYwNzaHcEc2xrA3Jp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microsoft.com/office/2007/relationships/hdphoto" Target="../media/hdphoto5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ord.yahoo.co.jp/o/image/RV=1/RE=1590461961/RH=b3JkLnlhaG9vLmNvLmpw/RB=/RU=aHR0cHM6Ly93d3cuaWxsdXN0LWJveC5qcC9zb3phaS8xMzQ1ODkv/RS=%5eADBqAWiyhZkXvLNODQtlcU_0Vovw3o-;_ylc=X3IDMgRmc3QDMD9yPTE0MiZsPXJpBGlkeAMwBG9pZANBTmQ5R2NUa2RjV3dCSXpYTDNFWVIyV21WRHBIWXptNHVaWVdpZ3FqYUtLV2laNjBXOVRpZzNjcEFwVUtwUWxZBHADNDRPZTQ0T0Q0NE9YNDRPVTQ0T3pJT09DcE9PRHFlT0N1ZU9EaUEtLQRwb3MDMTQyBHNlYwNzaHcEc2xrA3Jp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.png"/><Relationship Id="rId18" Type="http://schemas.openxmlformats.org/officeDocument/2006/relationships/image" Target="../media/image23.png"/><Relationship Id="rId26" Type="http://schemas.openxmlformats.org/officeDocument/2006/relationships/image" Target="../media/image2.png"/><Relationship Id="rId39" Type="http://schemas.openxmlformats.org/officeDocument/2006/relationships/image" Target="../media/image14.png"/><Relationship Id="rId21" Type="http://schemas.openxmlformats.org/officeDocument/2006/relationships/image" Target="../media/image38.png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6" Type="http://schemas.openxmlformats.org/officeDocument/2006/relationships/image" Target="../media/image21.png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microsoft.com/office/2007/relationships/hdphoto" Target="../media/hdphoto9.wdp"/><Relationship Id="rId32" Type="http://schemas.openxmlformats.org/officeDocument/2006/relationships/image" Target="../media/image8.png"/><Relationship Id="rId37" Type="http://schemas.microsoft.com/office/2007/relationships/hdphoto" Target="../media/hdphoto3.wdp"/><Relationship Id="rId40" Type="http://schemas.openxmlformats.org/officeDocument/2006/relationships/image" Target="../media/image15.png"/><Relationship Id="rId45" Type="http://schemas.microsoft.com/office/2007/relationships/hdphoto" Target="../media/hdphoto10.wdp"/><Relationship Id="rId5" Type="http://schemas.openxmlformats.org/officeDocument/2006/relationships/image" Target="../media/image30.png"/><Relationship Id="rId15" Type="http://schemas.openxmlformats.org/officeDocument/2006/relationships/image" Target="../media/image20.png"/><Relationship Id="rId23" Type="http://schemas.openxmlformats.org/officeDocument/2006/relationships/image" Target="../media/image39.png"/><Relationship Id="rId28" Type="http://schemas.openxmlformats.org/officeDocument/2006/relationships/image" Target="../media/image4.png"/><Relationship Id="rId36" Type="http://schemas.openxmlformats.org/officeDocument/2006/relationships/image" Target="../media/image10.png"/><Relationship Id="rId10" Type="http://schemas.openxmlformats.org/officeDocument/2006/relationships/image" Target="../media/image35.png"/><Relationship Id="rId19" Type="http://schemas.openxmlformats.org/officeDocument/2006/relationships/image" Target="../media/image24.png"/><Relationship Id="rId31" Type="http://schemas.openxmlformats.org/officeDocument/2006/relationships/image" Target="../media/image7.png"/><Relationship Id="rId44" Type="http://schemas.openxmlformats.org/officeDocument/2006/relationships/image" Target="../media/image4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microsoft.com/office/2007/relationships/hdphoto" Target="../media/hdphoto7.wdp"/><Relationship Id="rId22" Type="http://schemas.microsoft.com/office/2007/relationships/hdphoto" Target="../media/hdphoto8.wdp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microsoft.com/office/2007/relationships/hdphoto" Target="../media/hdphoto2.wdp"/><Relationship Id="rId43" Type="http://schemas.openxmlformats.org/officeDocument/2006/relationships/image" Target="../media/image18.png"/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12" Type="http://schemas.openxmlformats.org/officeDocument/2006/relationships/hyperlink" Target="http://ord.yahoo.co.jp/o/image/RV=1/RE=1590461961/RH=b3JkLnlhaG9vLmNvLmpw/RB=/RU=aHR0cHM6Ly93d3cuaWxsdXN0LWJveC5qcC9zb3phaS8xMzQ1ODkv/RS=%5eADBqAWiyhZkXvLNODQtlcU_0Vovw3o-;_ylc=X3IDMgRmc3QDMD9yPTE0MiZsPXJpBGlkeAMwBG9pZANBTmQ5R2NUa2RjV3dCSXpYTDNFWVIyV21WRHBIWXptNHVaWVdpZ3FqYUtLV2laNjBXOVRpZzNjcEFwVUtwUWxZBHADNDRPZTQ0T0Q0NE9YNDRPVTQ0T3pJT09DcE9PRHFlT0N1ZU9EaUEtLQRwb3MDMTQyBHNlYwNzaHcEc2xrA3Jp" TargetMode="External"/><Relationship Id="rId17" Type="http://schemas.openxmlformats.org/officeDocument/2006/relationships/image" Target="../media/image22.png"/><Relationship Id="rId25" Type="http://schemas.openxmlformats.org/officeDocument/2006/relationships/image" Target="../media/image1.png"/><Relationship Id="rId33" Type="http://schemas.microsoft.com/office/2007/relationships/hdphoto" Target="../media/hdphoto1.wdp"/><Relationship Id="rId38" Type="http://schemas.openxmlformats.org/officeDocument/2006/relationships/image" Target="../media/image13.png"/><Relationship Id="rId20" Type="http://schemas.openxmlformats.org/officeDocument/2006/relationships/image" Target="../media/image25.png"/><Relationship Id="rId4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14300" y="0"/>
            <a:ext cx="2804692" cy="827345"/>
          </a:xfrm>
          <a:prstGeom prst="rect">
            <a:avLst/>
          </a:prstGeom>
          <a:noFill/>
        </p:spPr>
        <p:txBody>
          <a:bodyPr wrap="square" lIns="43826" tIns="21912" rIns="43826" bIns="21912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ln w="22225">
                  <a:solidFill>
                    <a:srgbClr val="FF669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牛田学区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873044"/>
              </p:ext>
            </p:extLst>
          </p:nvPr>
        </p:nvGraphicFramePr>
        <p:xfrm>
          <a:off x="173974" y="566091"/>
          <a:ext cx="6515339" cy="334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366">
                  <a:extLst>
                    <a:ext uri="{9D8B030D-6E8A-4147-A177-3AD203B41FA5}">
                      <a16:colId xmlns:a16="http://schemas.microsoft.com/office/drawing/2014/main" val="3576415837"/>
                    </a:ext>
                  </a:extLst>
                </a:gridCol>
                <a:gridCol w="945122">
                  <a:extLst>
                    <a:ext uri="{9D8B030D-6E8A-4147-A177-3AD203B41FA5}">
                      <a16:colId xmlns:a16="http://schemas.microsoft.com/office/drawing/2014/main" val="689819330"/>
                    </a:ext>
                  </a:extLst>
                </a:gridCol>
                <a:gridCol w="2082868">
                  <a:extLst>
                    <a:ext uri="{9D8B030D-6E8A-4147-A177-3AD203B41FA5}">
                      <a16:colId xmlns:a16="http://schemas.microsoft.com/office/drawing/2014/main" val="58608823"/>
                    </a:ext>
                  </a:extLst>
                </a:gridCol>
                <a:gridCol w="1837419">
                  <a:extLst>
                    <a:ext uri="{9D8B030D-6E8A-4147-A177-3AD203B41FA5}">
                      <a16:colId xmlns:a16="http://schemas.microsoft.com/office/drawing/2014/main" val="1921601325"/>
                    </a:ext>
                  </a:extLst>
                </a:gridCol>
                <a:gridCol w="1415564">
                  <a:extLst>
                    <a:ext uri="{9D8B030D-6E8A-4147-A177-3AD203B41FA5}">
                      <a16:colId xmlns:a16="http://schemas.microsoft.com/office/drawing/2014/main" val="1942095791"/>
                    </a:ext>
                  </a:extLst>
                </a:gridCol>
              </a:tblGrid>
              <a:tr h="1857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21545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牛田本町一丁目同好会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56667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牛田本町二丁目いきいき健康クラブ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83933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牛田本町三丁目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牛田本町三丁目いきいき健康サロン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4301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牛田本町四丁目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ぴんぴんコロリ倶楽部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85495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ぴんぴんコロリ倶楽部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6837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きらきらクラブ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牛田南一丁目集会所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土曜日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51721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</a:t>
                      </a:r>
                      <a:r>
                        <a:rPr lang="zh-CN" altLang="en-US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二丁目</a:t>
                      </a:r>
                      <a:r>
                        <a:rPr lang="ja-JP" altLang="en-US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みなみな元気サロン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牛田南二丁目集会所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9443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牛田中二丁目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牛田中二丁目いきいきサロン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38706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9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牛田旭二丁目他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旭二丁目いきいきクラブ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階中ホール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96167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早稲田一丁目西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早稲田一丁目西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歳体操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9145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牛田東一丁目いきいきサロン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牛田東一丁目集会所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062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牛田東二丁目元気育成会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平和交流スペース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83533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牛田東三丁目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ゆうゆうサロン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牛田東三丁目集会所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94919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59433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好友会　（ヨガ）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階大ホール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5855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かうちゃんクラブ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37898"/>
                  </a:ext>
                </a:extLst>
              </a:tr>
              <a:tr h="1857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光明体操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広島光明学園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8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873144"/>
                  </a:ext>
                </a:extLst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84464" y="3915252"/>
            <a:ext cx="1743748" cy="281220"/>
          </a:xfrm>
          <a:prstGeom prst="rect">
            <a:avLst/>
          </a:prstGeom>
          <a:noFill/>
        </p:spPr>
        <p:txBody>
          <a:bodyPr wrap="square" lIns="43826" tIns="21912" rIns="43826" bIns="21912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ln w="22225">
                  <a:solidFill>
                    <a:srgbClr val="FF6699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マップ</a:t>
            </a:r>
          </a:p>
        </p:txBody>
      </p:sp>
      <p:grpSp>
        <p:nvGrpSpPr>
          <p:cNvPr id="11" name="グループ化 10"/>
          <p:cNvGrpSpPr>
            <a:grpSpLocks noChangeAspect="1"/>
          </p:cNvGrpSpPr>
          <p:nvPr/>
        </p:nvGrpSpPr>
        <p:grpSpPr>
          <a:xfrm>
            <a:off x="448753" y="4562996"/>
            <a:ext cx="6259049" cy="5236467"/>
            <a:chOff x="0" y="0"/>
            <a:chExt cx="6830666" cy="5756073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0" y="0"/>
              <a:ext cx="6830666" cy="5756073"/>
              <a:chOff x="0" y="0"/>
              <a:chExt cx="6716723" cy="5172634"/>
            </a:xfrm>
          </p:grpSpPr>
          <p:pic>
            <p:nvPicPr>
              <p:cNvPr id="21" name="map-save-imgsrc" descr="https://www2.wagmap.jp/hiroshimacity/SaveImage/GetPrintImage?linkid=4b52c163-a4f9-4af5-9815-5e0734c57022&amp;isScaleShow=&amp;isCompassShow=1&amp;xmax=132.47794611945534&amp;xmin=132.4670648001847&amp;ymax=34.41556690687387&amp;ymin=34.40880558165413&amp;pgid=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94" t="19556"/>
              <a:stretch/>
            </p:blipFill>
            <p:spPr bwMode="auto">
              <a:xfrm>
                <a:off x="15981" y="5145"/>
                <a:ext cx="3462208" cy="2270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map-save-imgsrc" descr="https://www2.wagmap.jp/hiroshimacity/SaveImage/GetPrintImage?linkid=67b6f858-d2d3-4194-b55c-7005851ce939&amp;isScaleShow=&amp;isCompassShow=1&amp;xmax=132.48599827843833&amp;xmin=132.4751169796055&amp;ymax=34.415409142618735&amp;ymin=34.40864781739899&amp;pgid=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68"/>
              <a:stretch/>
            </p:blipFill>
            <p:spPr bwMode="auto">
              <a:xfrm>
                <a:off x="2333593" y="5145"/>
                <a:ext cx="3814041" cy="2318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map-save-imgsrc" descr="https://www2.wagmap.jp/hiroshimacity/SaveImage/GetPrintImage?linkid=be9627e0-a3af-4293-b02c-73c5776771fe&amp;isScaleShow=&amp;isCompassShow=1&amp;xmax=132.47751047770197&amp;xmin=132.46662995538895&amp;ymax=34.4094141009239&amp;ymin=34.402652775704155&amp;pgid=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2" b="11834"/>
              <a:stretch/>
            </p:blipFill>
            <p:spPr bwMode="auto">
              <a:xfrm>
                <a:off x="15981" y="1900605"/>
                <a:ext cx="3324335" cy="2485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map-save-imgsrc" descr="https://www2.wagmap.jp/hiroshimacity/SaveImage/GetPrintImage?linkid=5910f247-f50d-4775-9475-7e8bb9e8bd0b&amp;isScaleShow=&amp;isCompassShow=1&amp;xmax=132.48765657643415&amp;xmin=132.47677603077054&amp;ymax=34.409594402929756&amp;ymin=34.402833077710014&amp;pgid=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682" y="1815354"/>
                <a:ext cx="3814041" cy="282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map-save-imgsrc" descr="https://www2.wagmap.jp/hiroshimacity/SaveImage/GetPrintImage?linkid=aaa79294-22dc-436d-afa0-cce041c6789a&amp;isScaleShow=&amp;isCompassShow=1&amp;xmax=132.48757483169027&amp;xmin=132.47669457205757&amp;ymax=34.407385703357974&amp;ymin=34.40062437813823&amp;pgid=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81"/>
              <a:stretch/>
            </p:blipFill>
            <p:spPr bwMode="auto">
              <a:xfrm>
                <a:off x="2873230" y="2711391"/>
                <a:ext cx="3822336" cy="2461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map-save-imgsrc" descr="https://www2.wagmap.jp/hiroshimacity/SaveImage/GetPrintImage?linkid=ea7793a4-35d1-42a0-a4a2-af8267e3b8ec&amp;isScaleShow=&amp;isCompassShow=1&amp;xmax=132.47892503549715&amp;xmin=132.4680447554347&amp;ymax=34.4075434676131&amp;ymin=34.40078214239336&amp;pgid=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43"/>
              <a:stretch/>
            </p:blipFill>
            <p:spPr bwMode="auto">
              <a:xfrm>
                <a:off x="0" y="2638682"/>
                <a:ext cx="3814657" cy="2516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map-save-imgsrc" descr="https://www2.wagmap.jp/hiroshimacity/SaveImage/GetPrintImage?linkid=59a70f27-b989-45a0-88e1-2d979d1c73f1&amp;isScaleShow=&amp;isCompassShow=1&amp;xmax=132.49081233788561&amp;xmin=132.47993119671074&amp;ymax=34.414192104079184&amp;ymin=34.40743077885944&amp;pgid=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89" b="11820"/>
              <a:stretch/>
            </p:blipFill>
            <p:spPr bwMode="auto">
              <a:xfrm>
                <a:off x="3945195" y="0"/>
                <a:ext cx="2770177" cy="2488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386336" y="2197291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2331" y1="49020" x2="42331" y2="49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46234"/>
            <a:stretch/>
          </p:blipFill>
          <p:spPr bwMode="auto">
            <a:xfrm rot="18166708">
              <a:off x="2459277" y="2084261"/>
              <a:ext cx="375514" cy="28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2697514" y="2538221"/>
              <a:ext cx="370210" cy="38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1722247" y="3877929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60479" y="4307775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89787" y="3057315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89786" y="2578622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gBoxImg" descr="クリックすると新しいウィンドウで開きます">
              <a:hlinkClick r:id="rId9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1907864" y="5108853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グループ化 27"/>
          <p:cNvGrpSpPr/>
          <p:nvPr/>
        </p:nvGrpSpPr>
        <p:grpSpPr>
          <a:xfrm>
            <a:off x="3389132" y="4728091"/>
            <a:ext cx="1950311" cy="527093"/>
            <a:chOff x="0" y="0"/>
            <a:chExt cx="2950309" cy="615462"/>
          </a:xfrm>
        </p:grpSpPr>
        <p:sp>
          <p:nvSpPr>
            <p:cNvPr id="29" name="線吹き出し 1 (枠付き) 28"/>
            <p:cNvSpPr/>
            <p:nvPr/>
          </p:nvSpPr>
          <p:spPr>
            <a:xfrm>
              <a:off x="0" y="0"/>
              <a:ext cx="2950309" cy="606150"/>
            </a:xfrm>
            <a:prstGeom prst="borderCallout1">
              <a:avLst>
                <a:gd name="adj1" fmla="val 321658"/>
                <a:gd name="adj2" fmla="val -20623"/>
                <a:gd name="adj3" fmla="val 97396"/>
                <a:gd name="adj4" fmla="val 1823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牛田集会所</a:t>
              </a:r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78156" y="63207"/>
              <a:ext cx="1227219" cy="183767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31" name="テキスト ボックス 144"/>
            <p:cNvSpPr txBox="1"/>
            <p:nvPr/>
          </p:nvSpPr>
          <p:spPr>
            <a:xfrm>
              <a:off x="163297" y="166536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9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・旭二丁目いきいきクラブ</a:t>
              </a:r>
            </a:p>
          </p:txBody>
        </p:sp>
        <p:sp>
          <p:nvSpPr>
            <p:cNvPr id="32" name="テキスト ボックス 145"/>
            <p:cNvSpPr txBox="1"/>
            <p:nvPr/>
          </p:nvSpPr>
          <p:spPr>
            <a:xfrm>
              <a:off x="91448" y="352606"/>
              <a:ext cx="2110635" cy="26285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14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・好友会　（ヨガ）</a:t>
              </a:r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5280660" y="340652"/>
            <a:ext cx="14911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令和</a:t>
            </a:r>
            <a:r>
              <a:rPr lang="en-US" altLang="ja-JP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5</a:t>
            </a:r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年</a:t>
            </a:r>
            <a:r>
              <a:rPr lang="zh-TW" altLang="en-US" sz="900" dirty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５月１日現在　 </a:t>
            </a:r>
            <a:endParaRPr lang="ja-JP" altLang="en-US" sz="900" dirty="0"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0" y="1"/>
            <a:ext cx="6831016" cy="18181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H="1">
            <a:off x="25906" y="1"/>
            <a:ext cx="7862" cy="9860203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7" y="9860204"/>
            <a:ext cx="6857933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6801872" y="-76990"/>
            <a:ext cx="25156" cy="9969475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5" name="グループ化 44"/>
          <p:cNvGrpSpPr/>
          <p:nvPr/>
        </p:nvGrpSpPr>
        <p:grpSpPr>
          <a:xfrm>
            <a:off x="4151614" y="5562017"/>
            <a:ext cx="2291056" cy="672412"/>
            <a:chOff x="0" y="0"/>
            <a:chExt cx="2258101" cy="865551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0" y="0"/>
              <a:ext cx="2258101" cy="865551"/>
              <a:chOff x="0" y="0"/>
              <a:chExt cx="2257548" cy="664305"/>
            </a:xfrm>
          </p:grpSpPr>
          <p:grpSp>
            <p:nvGrpSpPr>
              <p:cNvPr id="48" name="グループ化 47"/>
              <p:cNvGrpSpPr/>
              <p:nvPr/>
            </p:nvGrpSpPr>
            <p:grpSpPr>
              <a:xfrm>
                <a:off x="0" y="0"/>
                <a:ext cx="2257548" cy="664305"/>
                <a:chOff x="0" y="-1"/>
                <a:chExt cx="2854199" cy="864271"/>
              </a:xfrm>
            </p:grpSpPr>
            <p:sp>
              <p:nvSpPr>
                <p:cNvPr id="50" name="線吹き出し 1 (枠付き) 49"/>
                <p:cNvSpPr/>
                <p:nvPr/>
              </p:nvSpPr>
              <p:spPr>
                <a:xfrm>
                  <a:off x="0" y="-1"/>
                  <a:ext cx="2637694" cy="864271"/>
                </a:xfrm>
                <a:prstGeom prst="borderCallout1">
                  <a:avLst>
                    <a:gd name="adj1" fmla="val 59958"/>
                    <a:gd name="adj2" fmla="val -911"/>
                    <a:gd name="adj3" fmla="val 210468"/>
                    <a:gd name="adj4" fmla="val -45425"/>
                  </a:avLst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ja-JP" altLang="en-US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牛田公園内老人集会所</a:t>
                  </a:r>
                </a:p>
              </p:txBody>
            </p:sp>
            <p:sp>
              <p:nvSpPr>
                <p:cNvPr id="51" name="正方形/長方形 50"/>
                <p:cNvSpPr/>
                <p:nvPr/>
              </p:nvSpPr>
              <p:spPr>
                <a:xfrm>
                  <a:off x="70661" y="63114"/>
                  <a:ext cx="1865019" cy="212042"/>
                </a:xfrm>
                <a:prstGeom prst="rect">
                  <a:avLst/>
                </a:prstGeom>
                <a:noFill/>
                <a:ln w="12700">
                  <a:solidFill>
                    <a:srgbClr val="FF66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ja-JP" altLang="en-US">
                    <a:latin typeface="なつめもじ抑" panose="02000600000000000000" pitchFamily="2" charset="-128"/>
                    <a:ea typeface="なつめもじ抑" panose="02000600000000000000" pitchFamily="2" charset="-128"/>
                  </a:endParaRPr>
                </a:p>
              </p:txBody>
            </p:sp>
            <p:sp>
              <p:nvSpPr>
                <p:cNvPr id="52" name="テキスト ボックス 135"/>
                <p:cNvSpPr txBox="1"/>
                <p:nvPr/>
              </p:nvSpPr>
              <p:spPr>
                <a:xfrm>
                  <a:off x="69969" y="217560"/>
                  <a:ext cx="2784230" cy="193646"/>
                </a:xfrm>
                <a:prstGeom prst="rect">
                  <a:avLst/>
                </a:prstGeom>
                <a:noFill/>
                <a:ln w="12700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8</a:t>
                  </a:r>
                  <a:r>
                    <a:rPr lang="ja-JP" altLang="en-US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・牛田中二丁目いきいきサロン</a:t>
                  </a:r>
                </a:p>
              </p:txBody>
            </p:sp>
          </p:grpSp>
          <p:sp>
            <p:nvSpPr>
              <p:cNvPr id="49" name="テキスト ボックス 136"/>
              <p:cNvSpPr txBox="1"/>
              <p:nvPr/>
            </p:nvSpPr>
            <p:spPr>
              <a:xfrm>
                <a:off x="7979" y="292259"/>
                <a:ext cx="2202206" cy="165973"/>
              </a:xfrm>
              <a:prstGeom prst="rect">
                <a:avLst/>
              </a:prstGeom>
              <a:noFill/>
              <a:ln w="1270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10</a:t>
                </a:r>
                <a:r>
                  <a:rPr lang="ja-JP" altLang="en-US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・早稲田一丁目西</a:t>
                </a:r>
                <a:r>
                  <a:rPr lang="en-US" altLang="ja-JP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100</a:t>
                </a:r>
                <a:r>
                  <a:rPr lang="ja-JP" altLang="en-US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歳体操</a:t>
                </a:r>
              </a:p>
            </p:txBody>
          </p:sp>
        </p:grpSp>
        <p:sp>
          <p:nvSpPr>
            <p:cNvPr id="47" name="テキスト ボックス 146"/>
            <p:cNvSpPr txBox="1"/>
            <p:nvPr/>
          </p:nvSpPr>
          <p:spPr>
            <a:xfrm>
              <a:off x="0" y="542991"/>
              <a:ext cx="2202764" cy="240662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15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・かう</a:t>
              </a:r>
              <a:r>
                <a:rPr lang="ja-JP" altLang="en-US" dirty="0" err="1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ちゃん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クラブ</a:t>
              </a: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4734355" y="6453653"/>
            <a:ext cx="2128139" cy="414030"/>
            <a:chOff x="0" y="0"/>
            <a:chExt cx="2840767" cy="830384"/>
          </a:xfrm>
        </p:grpSpPr>
        <p:sp>
          <p:nvSpPr>
            <p:cNvPr id="54" name="線吹き出し 1 (枠付き) 53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100819"/>
                <a:gd name="adj2" fmla="val 19537"/>
                <a:gd name="adj3" fmla="val 129769"/>
                <a:gd name="adj4" fmla="val 1708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平和交流スペース</a:t>
              </a: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83602" y="84736"/>
              <a:ext cx="1584003" cy="30343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56" name="テキスト ボックス 101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12</a:t>
              </a:r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・牛田東二丁目元気育成会</a:t>
              </a:r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91646" y="4861977"/>
            <a:ext cx="2913366" cy="589056"/>
            <a:chOff x="1" y="0"/>
            <a:chExt cx="1307103" cy="507768"/>
          </a:xfrm>
        </p:grpSpPr>
        <p:sp>
          <p:nvSpPr>
            <p:cNvPr id="58" name="線吹き出し 1 (枠付き) 57"/>
            <p:cNvSpPr/>
            <p:nvPr/>
          </p:nvSpPr>
          <p:spPr>
            <a:xfrm>
              <a:off x="1" y="0"/>
              <a:ext cx="1210037" cy="507768"/>
            </a:xfrm>
            <a:prstGeom prst="borderCallout1">
              <a:avLst>
                <a:gd name="adj1" fmla="val 97036"/>
                <a:gd name="adj2" fmla="val 19105"/>
                <a:gd name="adj3" fmla="val 311741"/>
                <a:gd name="adj4" fmla="val 3447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牛田本町五丁目集会所</a:t>
              </a: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7827" y="25766"/>
              <a:ext cx="719230" cy="150904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60" name="テキスト ボックス 127"/>
            <p:cNvSpPr txBox="1"/>
            <p:nvPr/>
          </p:nvSpPr>
          <p:spPr>
            <a:xfrm>
              <a:off x="15220" y="163534"/>
              <a:ext cx="1208322" cy="16637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4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・牛田本町四丁目ぴんぴんコロリ倶楽部</a:t>
              </a:r>
            </a:p>
          </p:txBody>
        </p:sp>
        <p:sp>
          <p:nvSpPr>
            <p:cNvPr id="61" name="テキスト ボックス 128"/>
            <p:cNvSpPr txBox="1"/>
            <p:nvPr/>
          </p:nvSpPr>
          <p:spPr>
            <a:xfrm>
              <a:off x="18792" y="311125"/>
              <a:ext cx="1288312" cy="18733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5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・牛田本町五丁目ぴんぴんコロリ倶楽部</a:t>
              </a:r>
            </a:p>
          </p:txBody>
        </p:sp>
      </p:grpSp>
      <p:grpSp>
        <p:nvGrpSpPr>
          <p:cNvPr id="62" name="グループ化 61"/>
          <p:cNvGrpSpPr/>
          <p:nvPr/>
        </p:nvGrpSpPr>
        <p:grpSpPr>
          <a:xfrm>
            <a:off x="166637" y="7302628"/>
            <a:ext cx="2838374" cy="711460"/>
            <a:chOff x="12792" y="19061"/>
            <a:chExt cx="2859363" cy="830384"/>
          </a:xfrm>
        </p:grpSpPr>
        <p:sp>
          <p:nvSpPr>
            <p:cNvPr id="63" name="線吹き出し 1 (枠付き) 62"/>
            <p:cNvSpPr/>
            <p:nvPr/>
          </p:nvSpPr>
          <p:spPr>
            <a:xfrm>
              <a:off x="12792" y="19061"/>
              <a:ext cx="2637694" cy="830384"/>
            </a:xfrm>
            <a:prstGeom prst="borderCallout1">
              <a:avLst>
                <a:gd name="adj1" fmla="val 123704"/>
                <a:gd name="adj2" fmla="val 78996"/>
                <a:gd name="adj3" fmla="val 99488"/>
                <a:gd name="adj4" fmla="val 782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牛田本町一、二、三丁目集会所</a:t>
              </a:r>
            </a:p>
          </p:txBody>
        </p:sp>
        <p:sp>
          <p:nvSpPr>
            <p:cNvPr id="64" name="正方形/長方形 63"/>
            <p:cNvSpPr/>
            <p:nvPr/>
          </p:nvSpPr>
          <p:spPr>
            <a:xfrm>
              <a:off x="53927" y="54393"/>
              <a:ext cx="2110793" cy="201196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65" name="テキスト ボックス 131"/>
            <p:cNvSpPr txBox="1"/>
            <p:nvPr/>
          </p:nvSpPr>
          <p:spPr>
            <a:xfrm>
              <a:off x="68386" y="224692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</a:t>
              </a:r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・牛田本町一丁目同好会</a:t>
              </a:r>
            </a:p>
          </p:txBody>
        </p:sp>
        <p:sp>
          <p:nvSpPr>
            <p:cNvPr id="66" name="テキスト ボックス 51"/>
            <p:cNvSpPr txBox="1"/>
            <p:nvPr/>
          </p:nvSpPr>
          <p:spPr>
            <a:xfrm>
              <a:off x="68386" y="400538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</a:t>
              </a:r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・牛田本町二丁目いきいき健康クラブ</a:t>
              </a:r>
            </a:p>
          </p:txBody>
        </p:sp>
        <p:sp>
          <p:nvSpPr>
            <p:cNvPr id="67" name="テキスト ボックス 52"/>
            <p:cNvSpPr txBox="1"/>
            <p:nvPr/>
          </p:nvSpPr>
          <p:spPr>
            <a:xfrm>
              <a:off x="87924" y="576385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3</a:t>
              </a:r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・牛田本町三丁目いきいき健康サロン</a:t>
              </a: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53215" y="9259967"/>
            <a:ext cx="2594714" cy="485331"/>
            <a:chOff x="0" y="0"/>
            <a:chExt cx="2631758" cy="791594"/>
          </a:xfrm>
        </p:grpSpPr>
        <p:sp>
          <p:nvSpPr>
            <p:cNvPr id="69" name="線吹き出し 1 (枠付き) 68"/>
            <p:cNvSpPr/>
            <p:nvPr/>
          </p:nvSpPr>
          <p:spPr>
            <a:xfrm>
              <a:off x="0" y="0"/>
              <a:ext cx="2119923" cy="780870"/>
            </a:xfrm>
            <a:prstGeom prst="borderCallout1">
              <a:avLst>
                <a:gd name="adj1" fmla="val 47266"/>
                <a:gd name="adj2" fmla="val 99845"/>
                <a:gd name="adj3" fmla="val 22653"/>
                <a:gd name="adj4" fmla="val 10704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牛田南一丁目集会所</a:t>
              </a: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8369" y="63650"/>
              <a:ext cx="1441996" cy="29634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71" name="テキスト ボックス 57"/>
            <p:cNvSpPr txBox="1"/>
            <p:nvPr/>
          </p:nvSpPr>
          <p:spPr>
            <a:xfrm>
              <a:off x="39078" y="359999"/>
              <a:ext cx="2592680" cy="4315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6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・牛田南一丁目きらきらクラブ</a:t>
              </a:r>
            </a:p>
          </p:txBody>
        </p:sp>
      </p:grpSp>
      <p:pic>
        <p:nvPicPr>
          <p:cNvPr id="72" name="imgBoxImg" descr="クリックすると新しいウィンドウで開きます">
            <a:hlinkClick r:id="rId9" tgtFrame="imagewin"/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1809" b="64241" l="32568" r="50811">
                        <a14:foregroundMark x1="45541" y1="41684" x2="45541" y2="41684"/>
                        <a14:foregroundMark x1="64865" y1="32017" x2="65135" y2="32017"/>
                        <a14:backgroundMark x1="44459" y1="50312" x2="44459" y2="50312"/>
                        <a14:backgroundMark x1="46081" y1="51247" x2="46081" y2="51247"/>
                        <a14:backgroundMark x1="47568" y1="51143" x2="47568" y2="51143"/>
                        <a14:backgroundMark x1="45811" y1="49584" x2="45811" y2="49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95" t="27758" r="46521" b="43630"/>
          <a:stretch/>
        </p:blipFill>
        <p:spPr bwMode="auto">
          <a:xfrm rot="21118016">
            <a:off x="4154992" y="8163953"/>
            <a:ext cx="201870" cy="25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グループ化 72"/>
          <p:cNvGrpSpPr/>
          <p:nvPr/>
        </p:nvGrpSpPr>
        <p:grpSpPr>
          <a:xfrm>
            <a:off x="2402038" y="8593075"/>
            <a:ext cx="2442787" cy="446056"/>
            <a:chOff x="0" y="0"/>
            <a:chExt cx="3680670" cy="830384"/>
          </a:xfrm>
        </p:grpSpPr>
        <p:sp>
          <p:nvSpPr>
            <p:cNvPr id="74" name="線吹き出し 1 (枠付き) 73"/>
            <p:cNvSpPr/>
            <p:nvPr/>
          </p:nvSpPr>
          <p:spPr>
            <a:xfrm>
              <a:off x="0" y="0"/>
              <a:ext cx="3632082" cy="830384"/>
            </a:xfrm>
            <a:prstGeom prst="borderCallout1">
              <a:avLst>
                <a:gd name="adj1" fmla="val -957"/>
                <a:gd name="adj2" fmla="val 84034"/>
                <a:gd name="adj3" fmla="val -56422"/>
                <a:gd name="adj4" fmla="val 7836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牛田南二丁目集会所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82058" y="107837"/>
              <a:ext cx="2130692" cy="307354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76" name="テキスト ボックス 63"/>
            <p:cNvSpPr txBox="1"/>
            <p:nvPr/>
          </p:nvSpPr>
          <p:spPr>
            <a:xfrm>
              <a:off x="56534" y="345257"/>
              <a:ext cx="3624136" cy="45123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7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・牛田南</a:t>
              </a:r>
              <a:r>
                <a:rPr lang="ja-JP" altLang="en-US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二丁目みなみな元気サロン</a:t>
              </a:r>
              <a:endParaRPr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4087027" y="9093687"/>
            <a:ext cx="2355644" cy="491777"/>
            <a:chOff x="0" y="0"/>
            <a:chExt cx="2840767" cy="830384"/>
          </a:xfrm>
        </p:grpSpPr>
        <p:sp>
          <p:nvSpPr>
            <p:cNvPr id="78" name="線吹き出し 1 (枠付き) 77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915"/>
                <a:gd name="adj2" fmla="val 71216"/>
                <a:gd name="adj3" fmla="val -85779"/>
                <a:gd name="adj4" fmla="val 4388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牛田東一丁目集会所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7885" y="86706"/>
              <a:ext cx="1665844" cy="27472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80" name="テキスト ボックス 99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11</a:t>
              </a:r>
              <a:r>
                <a:rPr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・牛田東一丁目いきいきサロン</a:t>
              </a: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4586135" y="7825601"/>
            <a:ext cx="2183699" cy="448757"/>
            <a:chOff x="0" y="0"/>
            <a:chExt cx="2840767" cy="830384"/>
          </a:xfrm>
        </p:grpSpPr>
        <p:sp>
          <p:nvSpPr>
            <p:cNvPr id="82" name="線吹き出し 1 (枠付き) 81"/>
            <p:cNvSpPr/>
            <p:nvPr/>
          </p:nvSpPr>
          <p:spPr>
            <a:xfrm>
              <a:off x="0" y="0"/>
              <a:ext cx="2637694" cy="830384"/>
            </a:xfrm>
            <a:prstGeom prst="borderCallout1">
              <a:avLst>
                <a:gd name="adj1" fmla="val -838"/>
                <a:gd name="adj2" fmla="val 25620"/>
                <a:gd name="adj3" fmla="val -69079"/>
                <a:gd name="adj4" fmla="val 2254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牛田東三丁目集会所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83602" y="84736"/>
              <a:ext cx="1780250" cy="28808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84" name="テキスト ボックス 82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13</a:t>
              </a:r>
              <a:r>
                <a:rPr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・牛田東三丁目ゆうゆうサロン</a:t>
              </a:r>
            </a:p>
          </p:txBody>
        </p:sp>
      </p:grpSp>
      <p:cxnSp>
        <p:nvCxnSpPr>
          <p:cNvPr id="85" name="直線コネクタ 84"/>
          <p:cNvCxnSpPr/>
          <p:nvPr/>
        </p:nvCxnSpPr>
        <p:spPr>
          <a:xfrm>
            <a:off x="0" y="3987165"/>
            <a:ext cx="6769767" cy="0"/>
          </a:xfrm>
          <a:prstGeom prst="line">
            <a:avLst/>
          </a:prstGeom>
          <a:ln w="76200">
            <a:solidFill>
              <a:srgbClr val="FF7C8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図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12083" y="6091718"/>
            <a:ext cx="240097" cy="359695"/>
          </a:xfrm>
          <a:prstGeom prst="rect">
            <a:avLst/>
          </a:prstGeom>
        </p:spPr>
      </p:pic>
      <p:grpSp>
        <p:nvGrpSpPr>
          <p:cNvPr id="98" name="グループ化 97"/>
          <p:cNvGrpSpPr/>
          <p:nvPr/>
        </p:nvGrpSpPr>
        <p:grpSpPr>
          <a:xfrm>
            <a:off x="1683217" y="5596212"/>
            <a:ext cx="1302399" cy="425058"/>
            <a:chOff x="24253" y="-75336"/>
            <a:chExt cx="1769482" cy="681484"/>
          </a:xfrm>
        </p:grpSpPr>
        <p:sp>
          <p:nvSpPr>
            <p:cNvPr id="99" name="線吹き出し 1 (枠付き) 98"/>
            <p:cNvSpPr/>
            <p:nvPr/>
          </p:nvSpPr>
          <p:spPr>
            <a:xfrm>
              <a:off x="24253" y="-75336"/>
              <a:ext cx="1769482" cy="681484"/>
            </a:xfrm>
            <a:prstGeom prst="borderCallout1">
              <a:avLst>
                <a:gd name="adj1" fmla="val 148065"/>
                <a:gd name="adj2" fmla="val -8817"/>
                <a:gd name="adj3" fmla="val 100832"/>
                <a:gd name="adj4" fmla="val 1233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広島光明学園</a:t>
              </a:r>
              <a:r>
                <a:rPr lang="en-US" altLang="ja-JP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8</a:t>
              </a:r>
              <a:r>
                <a:rPr lang="ja-JP" altLang="en-US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階</a:t>
              </a:r>
              <a:endParaRPr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00" name="正方形/長方形 99"/>
            <p:cNvSpPr/>
            <p:nvPr/>
          </p:nvSpPr>
          <p:spPr>
            <a:xfrm>
              <a:off x="103579" y="734"/>
              <a:ext cx="1471233" cy="263334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01" name="テキスト ボックス 144"/>
            <p:cNvSpPr txBox="1"/>
            <p:nvPr/>
          </p:nvSpPr>
          <p:spPr>
            <a:xfrm rot="10800000" flipV="1">
              <a:off x="36048" y="264069"/>
              <a:ext cx="1269326" cy="20772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16.</a:t>
              </a:r>
              <a:r>
                <a:rPr lang="ja-JP" altLang="en-US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光明体操</a:t>
              </a:r>
              <a:endParaRPr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コネクタ 2"/>
          <p:cNvCxnSpPr/>
          <p:nvPr/>
        </p:nvCxnSpPr>
        <p:spPr>
          <a:xfrm flipH="1">
            <a:off x="25906" y="1"/>
            <a:ext cx="7862" cy="986020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 flipH="1">
            <a:off x="6850138" y="-1"/>
            <a:ext cx="7862" cy="9860203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H="1">
            <a:off x="1" y="0"/>
            <a:ext cx="6816371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H="1">
            <a:off x="1" y="9860203"/>
            <a:ext cx="6858001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20184" y="177240"/>
            <a:ext cx="3284918" cy="65734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1" b="1" dirty="0">
                <a:ln w="12700" cmpd="sng">
                  <a:solidFill>
                    <a:srgbClr val="00CC66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牛田新町学区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86562"/>
              </p:ext>
            </p:extLst>
          </p:nvPr>
        </p:nvGraphicFramePr>
        <p:xfrm>
          <a:off x="148255" y="925683"/>
          <a:ext cx="6614925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948">
                  <a:extLst>
                    <a:ext uri="{9D8B030D-6E8A-4147-A177-3AD203B41FA5}">
                      <a16:colId xmlns:a16="http://schemas.microsoft.com/office/drawing/2014/main" val="3205291614"/>
                    </a:ext>
                  </a:extLst>
                </a:gridCol>
                <a:gridCol w="1085037">
                  <a:extLst>
                    <a:ext uri="{9D8B030D-6E8A-4147-A177-3AD203B41FA5}">
                      <a16:colId xmlns:a16="http://schemas.microsoft.com/office/drawing/2014/main" val="2863743870"/>
                    </a:ext>
                  </a:extLst>
                </a:gridCol>
                <a:gridCol w="1989236">
                  <a:extLst>
                    <a:ext uri="{9D8B030D-6E8A-4147-A177-3AD203B41FA5}">
                      <a16:colId xmlns:a16="http://schemas.microsoft.com/office/drawing/2014/main" val="387850893"/>
                    </a:ext>
                  </a:extLst>
                </a:gridCol>
                <a:gridCol w="1865504">
                  <a:extLst>
                    <a:ext uri="{9D8B030D-6E8A-4147-A177-3AD203B41FA5}">
                      <a16:colId xmlns:a16="http://schemas.microsoft.com/office/drawing/2014/main" val="2244857068"/>
                    </a:ext>
                  </a:extLst>
                </a:gridCol>
                <a:gridCol w="1437200">
                  <a:extLst>
                    <a:ext uri="{9D8B030D-6E8A-4147-A177-3AD203B41FA5}">
                      <a16:colId xmlns:a16="http://schemas.microsoft.com/office/drawing/2014/main" val="4239826468"/>
                    </a:ext>
                  </a:extLst>
                </a:gridCol>
              </a:tblGrid>
              <a:tr h="1520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89843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牛田新町一丁目第一老人クラブ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土曜日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61982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3062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牛田新町二丁目第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町内会若返り会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県営住宅集会所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03748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19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ひまわり体操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県営高層住宅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階集会所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13983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牛田新町三丁目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牛田新町万年青会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さつき集会所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9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47416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459895" y="671329"/>
            <a:ext cx="1216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令和</a:t>
            </a:r>
            <a:r>
              <a:rPr lang="en-US" altLang="ja-JP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5</a:t>
            </a:r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年</a:t>
            </a:r>
            <a:r>
              <a:rPr lang="zh-TW" altLang="en-US" sz="900" dirty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５月１日現在　</a:t>
            </a:r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 </a:t>
            </a:r>
            <a:endParaRPr kumimoji="1" lang="ja-JP" altLang="en-US" sz="900" dirty="0"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0588" y="2304062"/>
            <a:ext cx="1730829" cy="101917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cap="none" spc="0" dirty="0">
                <a:ln w="12700" cmpd="sng">
                  <a:solidFill>
                    <a:srgbClr val="00CC66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なつめもじ抑" panose="02000600000000000000" pitchFamily="2" charset="-128"/>
                <a:ea typeface="なつめもじ抑" panose="02000600000000000000" pitchFamily="2" charset="-128"/>
              </a:rPr>
              <a:t>マップ</a:t>
            </a:r>
          </a:p>
        </p:txBody>
      </p: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479393" y="3025403"/>
            <a:ext cx="6283786" cy="5702904"/>
            <a:chOff x="0" y="0"/>
            <a:chExt cx="6382185" cy="5792206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0" y="0"/>
              <a:ext cx="6382185" cy="5792206"/>
              <a:chOff x="0" y="0"/>
              <a:chExt cx="5519058" cy="5817407"/>
            </a:xfrm>
          </p:grpSpPr>
          <p:pic>
            <p:nvPicPr>
              <p:cNvPr id="33" name="map-save-imgsrc" descr="https://www2.wagmap.jp/hiroshimacity/SaveImage/GetPrintImage?linkid=e7f29d1f-272d-4da1-afe6-8a5ce8ec4c50&amp;isScaleShow=&amp;isCompassShow=1&amp;xmax=132.48474785275488&amp;xmin=132.47386516962996&amp;ymax=34.426092036465924&amp;ymin=34.41933071124618&amp;pgid=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99" b="11377"/>
              <a:stretch/>
            </p:blipFill>
            <p:spPr bwMode="auto">
              <a:xfrm>
                <a:off x="2406280" y="18816"/>
                <a:ext cx="3069234" cy="2533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map-save-imgsrc" descr="https://www2.wagmap.jp/hiroshimacity/SaveImage/GetPrintImage?linkid=4315cd65-63c6-4c06-8e89-d7aac6e79e57&amp;isScaleShow=&amp;isCompassShow=1&amp;xmax=132.47715690107225&amp;xmin=132.46627477584047&amp;ymax=34.42178732607602&amp;ymin=34.41502600085628&amp;pgid=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8"/>
              <a:stretch/>
            </p:blipFill>
            <p:spPr bwMode="auto">
              <a:xfrm>
                <a:off x="0" y="1750720"/>
                <a:ext cx="3703939" cy="2860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map-save-imgsrc" descr="https://www2.wagmap.jp/hiroshimacity/SaveImage/GetPrintImage?linkid=ce9e0823-df04-4a59-88fd-1c98e46cdf3c&amp;isScaleShow=&amp;isCompassShow=1&amp;xmax=132.47721159356618&amp;xmin=132.46632890459884&amp;ymax=34.42613711196739&amp;ymin=34.41937578674765&amp;pgid=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1" b="10711"/>
              <a:stretch/>
            </p:blipFill>
            <p:spPr bwMode="auto">
              <a:xfrm>
                <a:off x="0" y="0"/>
                <a:ext cx="3713346" cy="2552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map-save-imgsrc" descr="https://www2.wagmap.jp/hiroshimacity/SaveImage/GetPrintImage?linkid=3ab224fd-3152-49d3-8b64-b36f9c61caa6&amp;isScaleShow=&amp;isCompassShow=1&amp;xmax=132.4847203145308&amp;xmin=132.47383829443842&amp;ymax=34.42097596704965&amp;ymin=34.41421464182991&amp;pgid=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60"/>
              <a:stretch/>
            </p:blipFill>
            <p:spPr bwMode="auto">
              <a:xfrm>
                <a:off x="2415687" y="2057401"/>
                <a:ext cx="3070713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map-save-imgsrc" descr="https://www2.wagmap.jp/hiroshimacity/SaveImage/GetPrintImage?linkid=65e96aa0-d8f0-4f05-be62-f4dfab6fb5a8&amp;isScaleShow=&amp;isCompassShow=1&amp;xmax=132.48469280870555&amp;xmin=132.4738113901632&amp;ymax=34.41633319039876&amp;ymin=34.40957186517902&amp;pgid=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636" b="34547"/>
              <a:stretch/>
            </p:blipFill>
            <p:spPr bwMode="auto">
              <a:xfrm>
                <a:off x="2415688" y="3914424"/>
                <a:ext cx="3103370" cy="1870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map-save-imgsrc" descr="https://www2.wagmap.jp/hiroshimacity/SaveImage/GetPrintImage?linkid=a4d7aea5-a934-4763-8b62-97be81a9fa5e&amp;isScaleShow=&amp;isCompassShow=1&amp;xmax=132.47625970641542&amp;xmin=132.46537829371266&amp;ymax=34.41628811489729&amp;ymin=34.40952678967755&amp;pgid=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15" b="34784"/>
              <a:stretch/>
            </p:blipFill>
            <p:spPr bwMode="auto">
              <a:xfrm>
                <a:off x="3300" y="3953852"/>
                <a:ext cx="3401315" cy="1863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777551" y="2503249"/>
              <a:ext cx="283032" cy="424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718933" y="1817665"/>
              <a:ext cx="283032" cy="424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19137" y="4367764"/>
              <a:ext cx="283032" cy="42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3644938" y="1209835"/>
              <a:ext cx="283032" cy="42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グループ化 38"/>
          <p:cNvGrpSpPr/>
          <p:nvPr/>
        </p:nvGrpSpPr>
        <p:grpSpPr>
          <a:xfrm>
            <a:off x="4170895" y="4571820"/>
            <a:ext cx="1879148" cy="475998"/>
            <a:chOff x="0" y="0"/>
            <a:chExt cx="2840767" cy="830384"/>
          </a:xfrm>
        </p:grpSpPr>
        <p:sp>
          <p:nvSpPr>
            <p:cNvPr id="40" name="線吹き出し 1 (枠付き) 39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-37693"/>
                <a:gd name="adj2" fmla="val 4743"/>
                <a:gd name="adj3" fmla="val 506"/>
                <a:gd name="adj4" fmla="val 648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さつき集会所</a:t>
              </a: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83603" y="84735"/>
              <a:ext cx="1342192" cy="305120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42" name="テキスト ボックス 164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20</a:t>
              </a:r>
              <a:r>
                <a:rPr kumimoji="1" lang="ja-JP" altLang="en-US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牛田新町万年青会</a:t>
              </a:r>
              <a:endParaRPr kumimoji="1"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43" name="グループ化 42"/>
          <p:cNvGrpSpPr/>
          <p:nvPr/>
        </p:nvGrpSpPr>
        <p:grpSpPr>
          <a:xfrm>
            <a:off x="775900" y="3816794"/>
            <a:ext cx="1894914" cy="473853"/>
            <a:chOff x="0" y="0"/>
            <a:chExt cx="2840767" cy="830384"/>
          </a:xfrm>
        </p:grpSpPr>
        <p:sp>
          <p:nvSpPr>
            <p:cNvPr id="44" name="線吹き出し 1 (枠付き) 43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104241"/>
                <a:gd name="adj2" fmla="val 57241"/>
                <a:gd name="adj3" fmla="val 226903"/>
                <a:gd name="adj4" fmla="val 3531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県営高層住宅１階集会所</a:t>
              </a:r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83603" y="84735"/>
              <a:ext cx="2405497" cy="315875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46" name="テキスト ボックス 160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19</a:t>
              </a:r>
              <a:r>
                <a:rPr kumimoji="1" lang="ja-JP" altLang="en-US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・ひまわり体操</a:t>
              </a:r>
              <a:endParaRPr kumimoji="1"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3681765" y="5641578"/>
            <a:ext cx="2629450" cy="475998"/>
            <a:chOff x="0" y="0"/>
            <a:chExt cx="2840767" cy="830384"/>
          </a:xfrm>
        </p:grpSpPr>
        <p:sp>
          <p:nvSpPr>
            <p:cNvPr id="48" name="線吹き出し 1 (枠付き) 47"/>
            <p:cNvSpPr/>
            <p:nvPr/>
          </p:nvSpPr>
          <p:spPr>
            <a:xfrm>
              <a:off x="0" y="0"/>
              <a:ext cx="2637691" cy="830384"/>
            </a:xfrm>
            <a:prstGeom prst="borderCallout1">
              <a:avLst>
                <a:gd name="adj1" fmla="val 26966"/>
                <a:gd name="adj2" fmla="val 593"/>
                <a:gd name="adj3" fmla="val -4894"/>
                <a:gd name="adj4" fmla="val -901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牛田新町集会所</a:t>
              </a: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83602" y="84737"/>
              <a:ext cx="1148539" cy="30512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50" name="テキスト ボックス 152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17</a:t>
              </a:r>
              <a:r>
                <a:rPr kumimoji="1" lang="ja-JP" altLang="en-US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牛田新町一丁目第一老人クラブ</a:t>
              </a:r>
              <a:endParaRPr kumimoji="1"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140111" y="8604108"/>
            <a:ext cx="2889042" cy="475997"/>
            <a:chOff x="0" y="0"/>
            <a:chExt cx="2817354" cy="830384"/>
          </a:xfrm>
        </p:grpSpPr>
        <p:sp>
          <p:nvSpPr>
            <p:cNvPr id="52" name="線吹き出し 1 (枠付き) 51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-259"/>
                <a:gd name="adj2" fmla="val 27737"/>
                <a:gd name="adj3" fmla="val -230289"/>
                <a:gd name="adj4" fmla="val 2062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県営住宅集会所２階</a:t>
              </a: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0190" y="57850"/>
              <a:ext cx="1289955" cy="305121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54" name="テキスト ボックス 156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18</a:t>
              </a:r>
              <a:r>
                <a:rPr kumimoji="1" lang="ja-JP" altLang="en-US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牛田新町二丁目第２町内会若返り会</a:t>
              </a:r>
              <a:endParaRPr kumimoji="1" lang="ja-JP" altLang="en-US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cxnSp>
        <p:nvCxnSpPr>
          <p:cNvPr id="55" name="直線コネクタ 54"/>
          <p:cNvCxnSpPr/>
          <p:nvPr/>
        </p:nvCxnSpPr>
        <p:spPr>
          <a:xfrm flipH="1">
            <a:off x="15267" y="2123243"/>
            <a:ext cx="6816371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 flipH="1">
            <a:off x="25906" y="1"/>
            <a:ext cx="7862" cy="9860203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H="1">
            <a:off x="6828508" y="0"/>
            <a:ext cx="7862" cy="9860203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33769" y="0"/>
            <a:ext cx="6824231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3769" y="9860203"/>
            <a:ext cx="6824231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215686" y="125696"/>
            <a:ext cx="3397898" cy="63226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 cap="none" spc="0" dirty="0">
                <a:ln w="127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なつめもじ抑" panose="02000600000000000000" pitchFamily="2" charset="-128"/>
                <a:ea typeface="なつめもじ抑" panose="02000600000000000000" pitchFamily="2" charset="-128"/>
              </a:rPr>
              <a:t>牛田早稲田学区</a:t>
            </a:r>
          </a:p>
        </p:txBody>
      </p: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47657"/>
              </p:ext>
            </p:extLst>
          </p:nvPr>
        </p:nvGraphicFramePr>
        <p:xfrm>
          <a:off x="155275" y="961295"/>
          <a:ext cx="6556076" cy="1260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30">
                  <a:extLst>
                    <a:ext uri="{9D8B030D-6E8A-4147-A177-3AD203B41FA5}">
                      <a16:colId xmlns:a16="http://schemas.microsoft.com/office/drawing/2014/main" val="546085296"/>
                    </a:ext>
                  </a:extLst>
                </a:gridCol>
                <a:gridCol w="1075386">
                  <a:extLst>
                    <a:ext uri="{9D8B030D-6E8A-4147-A177-3AD203B41FA5}">
                      <a16:colId xmlns:a16="http://schemas.microsoft.com/office/drawing/2014/main" val="265240734"/>
                    </a:ext>
                  </a:extLst>
                </a:gridCol>
                <a:gridCol w="1971539">
                  <a:extLst>
                    <a:ext uri="{9D8B030D-6E8A-4147-A177-3AD203B41FA5}">
                      <a16:colId xmlns:a16="http://schemas.microsoft.com/office/drawing/2014/main" val="213389896"/>
                    </a:ext>
                  </a:extLst>
                </a:gridCol>
                <a:gridCol w="1848908">
                  <a:extLst>
                    <a:ext uri="{9D8B030D-6E8A-4147-A177-3AD203B41FA5}">
                      <a16:colId xmlns:a16="http://schemas.microsoft.com/office/drawing/2014/main" val="1726333332"/>
                    </a:ext>
                  </a:extLst>
                </a:gridCol>
                <a:gridCol w="1424413">
                  <a:extLst>
                    <a:ext uri="{9D8B030D-6E8A-4147-A177-3AD203B41FA5}">
                      <a16:colId xmlns:a16="http://schemas.microsoft.com/office/drawing/2014/main" val="2908677463"/>
                    </a:ext>
                  </a:extLst>
                </a:gridCol>
              </a:tblGrid>
              <a:tr h="1531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59102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ぼちぼち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第２、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18051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牛田東四丁目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ひだまり　（健康体操）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広島女学院大学内ゲストハウス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54640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歳体操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22843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早稲田三丁目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すこやかタイム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早稲田公民館</a:t>
                      </a:r>
                      <a:r>
                        <a:rPr lang="en-US" altLang="zh-TW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階研修室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98025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　　　　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41194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早稲田四丁目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 err="1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ちゃのみば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市営集会所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188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早稲田学区内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よりみち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早稲田集会所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20732"/>
                  </a:ext>
                </a:extLst>
              </a:tr>
            </a:tbl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5352710" y="730463"/>
            <a:ext cx="1216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令和２年５月１日現在　</a:t>
            </a:r>
            <a:r>
              <a:rPr lang="zh-TW" altLang="en-US" sz="900" dirty="0" smtClean="0">
                <a:latin typeface="なつめもじ抑" panose="02000600000000000000" pitchFamily="2" charset="-128"/>
                <a:ea typeface="なつめもじ抑" panose="02000600000000000000" pitchFamily="2" charset="-128"/>
              </a:rPr>
              <a:t> </a:t>
            </a:r>
            <a:endParaRPr kumimoji="1" lang="ja-JP" altLang="en-US" sz="900" dirty="0"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9674" y="2551906"/>
            <a:ext cx="1617306" cy="70757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 cap="none" spc="0" dirty="0">
                <a:ln w="12700" cmpd="sng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なつめもじ抑" panose="02000600000000000000" pitchFamily="2" charset="-128"/>
                <a:ea typeface="なつめもじ抑" panose="02000600000000000000" pitchFamily="2" charset="-128"/>
              </a:rPr>
              <a:t>マップ</a:t>
            </a:r>
          </a:p>
        </p:txBody>
      </p:sp>
      <p:grpSp>
        <p:nvGrpSpPr>
          <p:cNvPr id="27" name="グループ化 26"/>
          <p:cNvGrpSpPr/>
          <p:nvPr/>
        </p:nvGrpSpPr>
        <p:grpSpPr>
          <a:xfrm>
            <a:off x="521651" y="3335581"/>
            <a:ext cx="6183866" cy="6039619"/>
            <a:chOff x="0" y="0"/>
            <a:chExt cx="5787599" cy="5735488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0" y="0"/>
              <a:ext cx="5787599" cy="5735488"/>
              <a:chOff x="0" y="0"/>
              <a:chExt cx="4912701" cy="5445342"/>
            </a:xfrm>
          </p:grpSpPr>
          <p:pic>
            <p:nvPicPr>
              <p:cNvPr id="34" name="map-save-imgsrc" descr="https://www2.wagmap.jp/hiroshimacity/SaveImage/GetPrintImage?linkid=e5730f36-9e4e-4fe8-8cff-cfa3ff123a79&amp;isScaleShow=&amp;isCompassShow=1&amp;xmax=132.4910312119474&amp;xmin=132.48014979632487&amp;ymax=34.41631065264802&amp;ymin=34.40954932742828&amp;pgid=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344" y="0"/>
                <a:ext cx="3803357" cy="290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map-save-imgsrc" descr="https://www2.wagmap.jp/hiroshimacity/SaveImage/GetPrintImage?linkid=184f884f-f7e9-4b69-a0c2-e4728bfdb541&amp;isScaleShow=&amp;isCompassShow=1&amp;xmax=132.49097651292087&amp;xmin=132.48009568119514&amp;ymax=34.41180310250153&amp;ymin=34.40504177728179&amp;pgid=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617" y="1822626"/>
                <a:ext cx="3803102" cy="2907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map-save-imgsrc" descr="https://www2.wagmap.jp/hiroshimacity/SaveImage/GetPrintImage?linkid=9f066f8a-0821-4659-9b46-0738c0f6b7c8&amp;isScaleShow=&amp;isCompassShow=1&amp;xmax=132.48365923555522&amp;xmin=132.4727788562603&amp;ymax=34.408309751138&amp;ymin=34.40154842591826&amp;pgid=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79" b="24632"/>
              <a:stretch/>
            </p:blipFill>
            <p:spPr bwMode="auto">
              <a:xfrm>
                <a:off x="12916" y="3255925"/>
                <a:ext cx="2464187" cy="2189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map-save-imgsrc" descr="https://www2.wagmap.jp/hiroshimacity/SaveImage/GetPrintImage?linkid=c9793fdf-b3ca-4d4f-97fa-54ecf1d78207&amp;isScaleShow=&amp;isCompassShow=1&amp;xmax=132.48365957270337&amp;xmin=132.47277851911215&amp;ymax=34.4135159715572&amp;ymin=34.40675464633746&amp;pgid=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34" b="11843"/>
              <a:stretch/>
            </p:blipFill>
            <p:spPr bwMode="auto">
              <a:xfrm>
                <a:off x="0" y="1143163"/>
                <a:ext cx="2476334" cy="2561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map-save-imgsrc" descr="https://www2.wagmap.jp/hiroshimacity/SaveImage/GetPrintImage?linkid=b5795b22-78ff-49a3-8d40-bce6679d1bcc&amp;isScaleShow=&amp;isCompassShow=1&amp;xmax=132.48360548860936&amp;xmin=132.47272379267028&amp;ymax=34.41847427671835&amp;ymin=34.41171295149861&amp;pgid=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92" t="30050"/>
              <a:stretch/>
            </p:blipFill>
            <p:spPr bwMode="auto">
              <a:xfrm>
                <a:off x="0" y="16648"/>
                <a:ext cx="2443677" cy="202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map-save-imgsrc" descr="https://www2.wagmap.jp/hiroshimacity/SaveImage/GetPrintImage?linkid=89e2b507-92cf-4667-9496-24ecb1351fc1&amp;isScaleShow=&amp;isCompassShow=1&amp;xmax=132.4909762837868&amp;xmin=132.4800959103292&amp;ymax=34.40826467563653&amp;ymin=34.40150335041679&amp;pgid=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670"/>
              <a:stretch/>
            </p:blipFill>
            <p:spPr bwMode="auto">
              <a:xfrm>
                <a:off x="1094618" y="3267450"/>
                <a:ext cx="3809633" cy="2159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3744368" y="3297354"/>
              <a:ext cx="330325" cy="33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3229250" y="2347933"/>
              <a:ext cx="327644" cy="3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2622760" y="2579054"/>
              <a:ext cx="327644" cy="3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1525488" y="1786223"/>
              <a:ext cx="327644" cy="33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gBoxImg" descr="クリックすると新しいウィンドウで開きます">
              <a:hlinkClick r:id="rId8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2684039" y="562788"/>
              <a:ext cx="327644" cy="33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グループ化 39"/>
          <p:cNvGrpSpPr/>
          <p:nvPr/>
        </p:nvGrpSpPr>
        <p:grpSpPr>
          <a:xfrm>
            <a:off x="4102143" y="2986145"/>
            <a:ext cx="1314061" cy="473854"/>
            <a:chOff x="0" y="0"/>
            <a:chExt cx="2851095" cy="830384"/>
          </a:xfrm>
        </p:grpSpPr>
        <p:sp>
          <p:nvSpPr>
            <p:cNvPr id="41" name="線吹き出し 1 (枠付き) 40"/>
            <p:cNvSpPr/>
            <p:nvPr/>
          </p:nvSpPr>
          <p:spPr>
            <a:xfrm>
              <a:off x="0" y="0"/>
              <a:ext cx="2637694" cy="830384"/>
            </a:xfrm>
            <a:prstGeom prst="borderCallout1">
              <a:avLst>
                <a:gd name="adj1" fmla="val 198003"/>
                <a:gd name="adj2" fmla="val -33750"/>
                <a:gd name="adj3" fmla="val 99086"/>
                <a:gd name="adj4" fmla="val 5155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市営集会所</a:t>
              </a:r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93930" y="57848"/>
              <a:ext cx="1795551" cy="345452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3" name="テキスト ボックス 172"/>
            <p:cNvSpPr txBox="1"/>
            <p:nvPr/>
          </p:nvSpPr>
          <p:spPr>
            <a:xfrm>
              <a:off x="66864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25</a:t>
              </a:r>
              <a:r>
                <a:rPr kumimoji="1" lang="ja-JP" altLang="en-US" sz="11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ちゃのみば</a:t>
              </a:r>
              <a:endParaRPr kumimoji="1" lang="ja-JP" altLang="en-US" sz="11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44" name="グループ化 43"/>
          <p:cNvGrpSpPr/>
          <p:nvPr/>
        </p:nvGrpSpPr>
        <p:grpSpPr>
          <a:xfrm>
            <a:off x="177155" y="4373576"/>
            <a:ext cx="2249536" cy="475999"/>
            <a:chOff x="0" y="0"/>
            <a:chExt cx="2817354" cy="830384"/>
          </a:xfrm>
        </p:grpSpPr>
        <p:sp>
          <p:nvSpPr>
            <p:cNvPr id="45" name="線吹き出し 1 (枠付き) 44"/>
            <p:cNvSpPr/>
            <p:nvPr/>
          </p:nvSpPr>
          <p:spPr>
            <a:xfrm>
              <a:off x="0" y="0"/>
              <a:ext cx="2637692" cy="830384"/>
            </a:xfrm>
            <a:prstGeom prst="borderCallout1">
              <a:avLst>
                <a:gd name="adj1" fmla="val 99417"/>
                <a:gd name="adj2" fmla="val 79892"/>
                <a:gd name="adj3" fmla="val 183861"/>
                <a:gd name="adj4" fmla="val 1027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早稲田二丁目上集会所</a:t>
              </a: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0189" y="57850"/>
              <a:ext cx="1879788" cy="345449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47" name="テキスト ボックス 180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23</a:t>
              </a:r>
              <a:r>
                <a:rPr kumimoji="1" lang="ja-JP" altLang="en-US" sz="11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早稲田二丁目上</a:t>
              </a:r>
              <a:r>
                <a:rPr kumimoji="1" lang="en-US" altLang="ja-JP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100</a:t>
              </a:r>
              <a:r>
                <a:rPr kumimoji="1" lang="ja-JP" altLang="en-US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歳体操</a:t>
              </a:r>
              <a:endParaRPr kumimoji="1" lang="ja-JP" altLang="en-US" sz="11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48" name="グループ化 47"/>
          <p:cNvGrpSpPr/>
          <p:nvPr/>
        </p:nvGrpSpPr>
        <p:grpSpPr>
          <a:xfrm>
            <a:off x="4655541" y="4759996"/>
            <a:ext cx="1995668" cy="475997"/>
            <a:chOff x="0" y="0"/>
            <a:chExt cx="2817354" cy="830384"/>
          </a:xfrm>
        </p:grpSpPr>
        <p:sp>
          <p:nvSpPr>
            <p:cNvPr id="49" name="線吹き出し 1 (枠付き) 48"/>
            <p:cNvSpPr/>
            <p:nvPr/>
          </p:nvSpPr>
          <p:spPr>
            <a:xfrm>
              <a:off x="0" y="0"/>
              <a:ext cx="2637692" cy="830384"/>
            </a:xfrm>
            <a:prstGeom prst="borderCallout1">
              <a:avLst>
                <a:gd name="adj1" fmla="val 101036"/>
                <a:gd name="adj2" fmla="val 16797"/>
                <a:gd name="adj3" fmla="val 221446"/>
                <a:gd name="adj4" fmla="val -186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早稲田公民館２階研修室</a:t>
              </a: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0191" y="57850"/>
              <a:ext cx="2436198" cy="332006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1" name="テキスト ボックス 184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24</a:t>
              </a:r>
              <a:r>
                <a:rPr kumimoji="1" lang="ja-JP" altLang="en-US" sz="11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すこやかタイム</a:t>
              </a:r>
              <a:endParaRPr kumimoji="1" lang="ja-JP" altLang="en-US" sz="11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1221540" y="6163764"/>
            <a:ext cx="1143000" cy="701136"/>
            <a:chOff x="0" y="0"/>
            <a:chExt cx="2816999" cy="707572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0" y="0"/>
              <a:ext cx="2795573" cy="707572"/>
              <a:chOff x="0" y="0"/>
              <a:chExt cx="2805926" cy="830384"/>
            </a:xfrm>
          </p:grpSpPr>
          <p:sp>
            <p:nvSpPr>
              <p:cNvPr id="55" name="線吹き出し 1 (枠付き) 54"/>
              <p:cNvSpPr/>
              <p:nvPr/>
            </p:nvSpPr>
            <p:spPr>
              <a:xfrm>
                <a:off x="0" y="0"/>
                <a:ext cx="2637693" cy="830384"/>
              </a:xfrm>
              <a:prstGeom prst="borderCallout1">
                <a:avLst>
                  <a:gd name="adj1" fmla="val 57659"/>
                  <a:gd name="adj2" fmla="val 101039"/>
                  <a:gd name="adj3" fmla="val -2819"/>
                  <a:gd name="adj4" fmla="val 215149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早稲田集会所</a:t>
                </a:r>
              </a:p>
            </p:txBody>
          </p:sp>
          <p:sp>
            <p:nvSpPr>
              <p:cNvPr id="56" name="正方形/長方形 55"/>
              <p:cNvSpPr/>
              <p:nvPr/>
            </p:nvSpPr>
            <p:spPr>
              <a:xfrm>
                <a:off x="98661" y="48725"/>
                <a:ext cx="2286386" cy="225028"/>
              </a:xfrm>
              <a:prstGeom prst="rect">
                <a:avLst/>
              </a:prstGeom>
              <a:noFill/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57" name="テキスト ボックス 176"/>
              <p:cNvSpPr txBox="1"/>
              <p:nvPr/>
            </p:nvSpPr>
            <p:spPr>
              <a:xfrm>
                <a:off x="21695" y="270039"/>
                <a:ext cx="2784231" cy="250094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21</a:t>
                </a:r>
                <a:r>
                  <a:rPr kumimoji="1" lang="ja-JP" alt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・</a:t>
                </a:r>
                <a:r>
                  <a:rPr kumimoji="1" lang="ja-JP" alt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ぼちぼち</a:t>
                </a:r>
              </a:p>
            </p:txBody>
          </p:sp>
        </p:grpSp>
        <p:sp>
          <p:nvSpPr>
            <p:cNvPr id="54" name="テキスト ボックス 185"/>
            <p:cNvSpPr txBox="1"/>
            <p:nvPr/>
          </p:nvSpPr>
          <p:spPr>
            <a:xfrm>
              <a:off x="43041" y="412102"/>
              <a:ext cx="2773958" cy="21310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なつめもじ抑" panose="02000600000000000000" pitchFamily="2" charset="-128"/>
                  <a:ea typeface="なつめもじ抑" panose="02000600000000000000" pitchFamily="2" charset="-128"/>
                  <a:cs typeface="+mn-cs"/>
                </a:rPr>
                <a:t>26</a:t>
              </a:r>
              <a:r>
                <a:rPr kumimoji="1" lang="ja-JP" alt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なつめもじ抑" panose="02000600000000000000" pitchFamily="2" charset="-128"/>
                  <a:ea typeface="なつめもじ抑" panose="02000600000000000000" pitchFamily="2" charset="-128"/>
                  <a:cs typeface="+mn-cs"/>
                </a:rPr>
                <a:t>・</a:t>
              </a:r>
              <a:r>
                <a:rPr kumimoji="1" lang="ja-JP" alt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なつめもじ抑" panose="02000600000000000000" pitchFamily="2" charset="-128"/>
                  <a:ea typeface="なつめもじ抑" panose="02000600000000000000" pitchFamily="2" charset="-128"/>
                  <a:cs typeface="+mn-cs"/>
                </a:rPr>
                <a:t>よりみち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350645" y="7616316"/>
            <a:ext cx="2249804" cy="475999"/>
            <a:chOff x="0" y="0"/>
            <a:chExt cx="2817354" cy="830384"/>
          </a:xfrm>
        </p:grpSpPr>
        <p:sp>
          <p:nvSpPr>
            <p:cNvPr id="59" name="線吹き出し 1 (枠付き) 58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-146343"/>
                <a:gd name="adj2" fmla="val 18962"/>
                <a:gd name="adj3" fmla="val -1113"/>
                <a:gd name="adj4" fmla="val 1175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11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広島女学院大学内ゲストハウス</a:t>
              </a: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60189" y="57850"/>
              <a:ext cx="2484204" cy="385779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61" name="テキスト ボックス 190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22</a:t>
              </a:r>
              <a:r>
                <a:rPr kumimoji="1" lang="ja-JP" altLang="en-US" sz="11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11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ひだまり　（健康体操）</a:t>
              </a:r>
              <a:endParaRPr kumimoji="1" lang="ja-JP" altLang="en-US" sz="11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cxnSp>
        <p:nvCxnSpPr>
          <p:cNvPr id="62" name="直線コネクタ 61"/>
          <p:cNvCxnSpPr/>
          <p:nvPr/>
        </p:nvCxnSpPr>
        <p:spPr>
          <a:xfrm flipH="1">
            <a:off x="0" y="2443911"/>
            <a:ext cx="6824231" cy="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5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64126"/>
              </p:ext>
            </p:extLst>
          </p:nvPr>
        </p:nvGraphicFramePr>
        <p:xfrm>
          <a:off x="166980" y="2451294"/>
          <a:ext cx="6532035" cy="3215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967">
                  <a:extLst>
                    <a:ext uri="{9D8B030D-6E8A-4147-A177-3AD203B41FA5}">
                      <a16:colId xmlns:a16="http://schemas.microsoft.com/office/drawing/2014/main" val="3576415837"/>
                    </a:ext>
                  </a:extLst>
                </a:gridCol>
                <a:gridCol w="947544">
                  <a:extLst>
                    <a:ext uri="{9D8B030D-6E8A-4147-A177-3AD203B41FA5}">
                      <a16:colId xmlns:a16="http://schemas.microsoft.com/office/drawing/2014/main" val="689819330"/>
                    </a:ext>
                  </a:extLst>
                </a:gridCol>
                <a:gridCol w="2088205">
                  <a:extLst>
                    <a:ext uri="{9D8B030D-6E8A-4147-A177-3AD203B41FA5}">
                      <a16:colId xmlns:a16="http://schemas.microsoft.com/office/drawing/2014/main" val="58608823"/>
                    </a:ext>
                  </a:extLst>
                </a:gridCol>
                <a:gridCol w="1842128">
                  <a:extLst>
                    <a:ext uri="{9D8B030D-6E8A-4147-A177-3AD203B41FA5}">
                      <a16:colId xmlns:a16="http://schemas.microsoft.com/office/drawing/2014/main" val="1921601325"/>
                    </a:ext>
                  </a:extLst>
                </a:gridCol>
                <a:gridCol w="1419191">
                  <a:extLst>
                    <a:ext uri="{9D8B030D-6E8A-4147-A177-3AD203B41FA5}">
                      <a16:colId xmlns:a16="http://schemas.microsoft.com/office/drawing/2014/main" val="1942095791"/>
                    </a:ext>
                  </a:extLst>
                </a:gridCol>
              </a:tblGrid>
              <a:tr h="1786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821545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牛田本町一丁目同好会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256667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牛田本町二丁目いきいき健康クラブ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983933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牛田本町三丁目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牛田本町三丁目いきいき健康サロン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牛田本町一、二、三丁目集会所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443018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牛田本町四丁目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ぴんぴんコロリ倶楽部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85495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ぴんぴんコロリ倶楽部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牛田本町五丁目集会所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836837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きらきらクラブ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牛田南一丁目集会所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土曜日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551721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</a:t>
                      </a:r>
                      <a:r>
                        <a:rPr lang="zh-CN" altLang="en-US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二丁目</a:t>
                      </a:r>
                      <a:r>
                        <a:rPr lang="ja-JP" altLang="en-US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みなみな元気サロン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牛田南二丁目集会所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94439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牛田中二丁目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牛田中二丁目いきいきサロン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38706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9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牛田旭二丁目他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旭二丁目いきいきクラブ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階中ホール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96167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早稲田一丁目西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早稲田一丁目西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歳体操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91459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牛田東一丁目いきいきサロン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牛田東一丁目集会所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0629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牛田東二丁目元気育成会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平和交流スペース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083533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endParaRPr lang="en-US" altLang="ja-JP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牛田東三丁目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ゆうゆうサロン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牛田東三丁目集会所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794919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659433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好友会　（ヨガ）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階大ホール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5855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かう</a:t>
                      </a:r>
                      <a:r>
                        <a:rPr lang="ja-JP" altLang="en-US" sz="1000" u="none" strike="noStrike" dirty="0" err="1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ちゃん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牛田公園内老人集会所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37898"/>
                  </a:ext>
                </a:extLst>
              </a:tr>
              <a:tr h="1786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牛田学区内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光明体操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広島光明学園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8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ja-JP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ja-JP" alt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2447" marR="2447" marT="2447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48176"/>
                  </a:ext>
                </a:extLst>
              </a:tr>
            </a:tbl>
          </a:graphicData>
        </a:graphic>
      </p:graphicFrame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27052"/>
              </p:ext>
            </p:extLst>
          </p:nvPr>
        </p:nvGraphicFramePr>
        <p:xfrm>
          <a:off x="159345" y="6062366"/>
          <a:ext cx="6517005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426">
                  <a:extLst>
                    <a:ext uri="{9D8B030D-6E8A-4147-A177-3AD203B41FA5}">
                      <a16:colId xmlns:a16="http://schemas.microsoft.com/office/drawing/2014/main" val="3205291614"/>
                    </a:ext>
                  </a:extLst>
                </a:gridCol>
                <a:gridCol w="973738">
                  <a:extLst>
                    <a:ext uri="{9D8B030D-6E8A-4147-A177-3AD203B41FA5}">
                      <a16:colId xmlns:a16="http://schemas.microsoft.com/office/drawing/2014/main" val="2863743870"/>
                    </a:ext>
                  </a:extLst>
                </a:gridCol>
                <a:gridCol w="2055027">
                  <a:extLst>
                    <a:ext uri="{9D8B030D-6E8A-4147-A177-3AD203B41FA5}">
                      <a16:colId xmlns:a16="http://schemas.microsoft.com/office/drawing/2014/main" val="387850893"/>
                    </a:ext>
                  </a:extLst>
                </a:gridCol>
                <a:gridCol w="1802520">
                  <a:extLst>
                    <a:ext uri="{9D8B030D-6E8A-4147-A177-3AD203B41FA5}">
                      <a16:colId xmlns:a16="http://schemas.microsoft.com/office/drawing/2014/main" val="2244857068"/>
                    </a:ext>
                  </a:extLst>
                </a:gridCol>
                <a:gridCol w="1451294">
                  <a:extLst>
                    <a:ext uri="{9D8B030D-6E8A-4147-A177-3AD203B41FA5}">
                      <a16:colId xmlns:a16="http://schemas.microsoft.com/office/drawing/2014/main" val="4239826468"/>
                    </a:ext>
                  </a:extLst>
                </a:gridCol>
              </a:tblGrid>
              <a:tr h="152081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89843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17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牛田新町一丁目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牛田新町一丁目第一老人クラブ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土曜日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61982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13062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18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牛田新町二丁目第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町内会若返り会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県営住宅集会所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毎週金曜日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103748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19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牛田新町二丁目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ひまわり体操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県営高層住宅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階集会所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913983"/>
                  </a:ext>
                </a:extLst>
              </a:tr>
              <a:tr h="1520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20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牛田新町三丁目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牛田新町万年青会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さつき集会所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9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047416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958060"/>
              </p:ext>
            </p:extLst>
          </p:nvPr>
        </p:nvGraphicFramePr>
        <p:xfrm>
          <a:off x="170016" y="7541600"/>
          <a:ext cx="6519934" cy="1260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530">
                  <a:extLst>
                    <a:ext uri="{9D8B030D-6E8A-4147-A177-3AD203B41FA5}">
                      <a16:colId xmlns:a16="http://schemas.microsoft.com/office/drawing/2014/main" val="546085296"/>
                    </a:ext>
                  </a:extLst>
                </a:gridCol>
                <a:gridCol w="973074">
                  <a:extLst>
                    <a:ext uri="{9D8B030D-6E8A-4147-A177-3AD203B41FA5}">
                      <a16:colId xmlns:a16="http://schemas.microsoft.com/office/drawing/2014/main" val="265240734"/>
                    </a:ext>
                  </a:extLst>
                </a:gridCol>
                <a:gridCol w="2057054">
                  <a:extLst>
                    <a:ext uri="{9D8B030D-6E8A-4147-A177-3AD203B41FA5}">
                      <a16:colId xmlns:a16="http://schemas.microsoft.com/office/drawing/2014/main" val="213389896"/>
                    </a:ext>
                  </a:extLst>
                </a:gridCol>
                <a:gridCol w="1774690">
                  <a:extLst>
                    <a:ext uri="{9D8B030D-6E8A-4147-A177-3AD203B41FA5}">
                      <a16:colId xmlns:a16="http://schemas.microsoft.com/office/drawing/2014/main" val="1726333332"/>
                    </a:ext>
                  </a:extLst>
                </a:gridCol>
                <a:gridCol w="1480586">
                  <a:extLst>
                    <a:ext uri="{9D8B030D-6E8A-4147-A177-3AD203B41FA5}">
                      <a16:colId xmlns:a16="http://schemas.microsoft.com/office/drawing/2014/main" val="2908677463"/>
                    </a:ext>
                  </a:extLst>
                </a:gridCol>
              </a:tblGrid>
              <a:tr h="15319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地　域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名　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場　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開催日時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259102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21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牛田東二丁目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ぼちぼち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第２、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4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8618051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22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牛田東四丁目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ひだまり　（健康体操）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広島女学院大学内ゲストハウス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第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、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月曜日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454640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23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</a:t>
                      </a:r>
                      <a:r>
                        <a:rPr lang="en-US" altLang="ja-JP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100</a:t>
                      </a:r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歳体操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早稲田二丁目上集会所</a:t>
                      </a: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322843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24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早稲田三丁目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すこやかタイム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早稲田公民館</a:t>
                      </a:r>
                      <a:r>
                        <a:rPr lang="en-US" altLang="zh-TW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</a:t>
                      </a:r>
                      <a:r>
                        <a:rPr lang="zh-TW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階研修室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毎週水曜日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798025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　　　　　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13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41194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25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早稲田四丁目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 err="1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ちゃのみば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市営集会所</a:t>
                      </a:r>
                      <a:endParaRPr lang="ja-JP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毎週木曜日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30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分～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3188"/>
                  </a:ext>
                </a:extLst>
              </a:tr>
              <a:tr h="1531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000" u="none" strike="noStrike" dirty="0" smtClean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26</a:t>
                      </a:r>
                      <a:endParaRPr lang="en-US" altLang="ja-JP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早稲田学区内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よりみち</a:t>
                      </a:r>
                      <a:endParaRPr lang="ja-JP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u="none" strike="noStrike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早稲田集会所</a:t>
                      </a:r>
                      <a:endParaRPr lang="zh-CN" altLang="en-US" sz="1000" b="0" i="0" u="none" strike="noStrike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毎週火曜日</a:t>
                      </a:r>
                      <a:r>
                        <a:rPr lang="en-US" altLang="zh-TW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10</a:t>
                      </a:r>
                      <a:r>
                        <a:rPr lang="zh-TW" altLang="en-US" sz="1000" u="none" strike="noStrike" dirty="0">
                          <a:effectLst/>
                          <a:latin typeface="なつめもじ抑" panose="02000600000000000000" pitchFamily="2" charset="-128"/>
                          <a:ea typeface="なつめもじ抑" panose="02000600000000000000" pitchFamily="2" charset="-128"/>
                        </a:rPr>
                        <a:t>時～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なつめもじ抑" panose="02000600000000000000" pitchFamily="2" charset="-128"/>
                        <a:ea typeface="なつめもじ抑" panose="02000600000000000000" pitchFamily="2" charset="-128"/>
                      </a:endParaRPr>
                    </a:p>
                  </a:txBody>
                  <a:tcPr marL="5106" marR="5106" marT="510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520732"/>
                  </a:ext>
                </a:extLst>
              </a:tr>
            </a:tbl>
          </a:graphicData>
        </a:graphic>
      </p:graphicFrame>
      <p:grpSp>
        <p:nvGrpSpPr>
          <p:cNvPr id="18" name="グループ化 17"/>
          <p:cNvGrpSpPr/>
          <p:nvPr/>
        </p:nvGrpSpPr>
        <p:grpSpPr>
          <a:xfrm>
            <a:off x="154896" y="2430205"/>
            <a:ext cx="6539579" cy="3310219"/>
            <a:chOff x="139810" y="708108"/>
            <a:chExt cx="6539579" cy="3083703"/>
          </a:xfrm>
        </p:grpSpPr>
        <p:cxnSp>
          <p:nvCxnSpPr>
            <p:cNvPr id="6" name="直線コネクタ 5"/>
            <p:cNvCxnSpPr/>
            <p:nvPr/>
          </p:nvCxnSpPr>
          <p:spPr>
            <a:xfrm>
              <a:off x="145852" y="723738"/>
              <a:ext cx="6533537" cy="7815"/>
            </a:xfrm>
            <a:prstGeom prst="line">
              <a:avLst/>
            </a:prstGeom>
            <a:ln w="2857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145851" y="3776180"/>
              <a:ext cx="6533537" cy="7815"/>
            </a:xfrm>
            <a:prstGeom prst="line">
              <a:avLst/>
            </a:prstGeom>
            <a:ln w="2857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6668807" y="723738"/>
              <a:ext cx="10581" cy="3068073"/>
            </a:xfrm>
            <a:prstGeom prst="line">
              <a:avLst/>
            </a:prstGeom>
            <a:ln w="2857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V="1">
              <a:off x="139810" y="708108"/>
              <a:ext cx="12084" cy="3083703"/>
            </a:xfrm>
            <a:prstGeom prst="line">
              <a:avLst/>
            </a:prstGeom>
            <a:ln w="28575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/>
          <p:cNvGrpSpPr/>
          <p:nvPr/>
        </p:nvGrpSpPr>
        <p:grpSpPr>
          <a:xfrm>
            <a:off x="136772" y="6039666"/>
            <a:ext cx="6539578" cy="955833"/>
            <a:chOff x="139810" y="622556"/>
            <a:chExt cx="6539578" cy="3169255"/>
          </a:xfrm>
        </p:grpSpPr>
        <p:cxnSp>
          <p:nvCxnSpPr>
            <p:cNvPr id="20" name="直線コネクタ 19"/>
            <p:cNvCxnSpPr/>
            <p:nvPr/>
          </p:nvCxnSpPr>
          <p:spPr>
            <a:xfrm>
              <a:off x="139810" y="622556"/>
              <a:ext cx="6533537" cy="7815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45851" y="3776180"/>
              <a:ext cx="6533537" cy="7815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 flipV="1">
              <a:off x="6668807" y="723738"/>
              <a:ext cx="10581" cy="3068073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139810" y="708108"/>
              <a:ext cx="12084" cy="3083703"/>
            </a:xfrm>
            <a:prstGeom prst="line">
              <a:avLst/>
            </a:prstGeom>
            <a:ln w="28575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/>
          <p:cNvGrpSpPr/>
          <p:nvPr/>
        </p:nvGrpSpPr>
        <p:grpSpPr>
          <a:xfrm>
            <a:off x="154897" y="7541600"/>
            <a:ext cx="6539579" cy="1274132"/>
            <a:chOff x="139810" y="708108"/>
            <a:chExt cx="6539579" cy="3083703"/>
          </a:xfrm>
        </p:grpSpPr>
        <p:cxnSp>
          <p:nvCxnSpPr>
            <p:cNvPr id="25" name="直線コネクタ 24"/>
            <p:cNvCxnSpPr/>
            <p:nvPr/>
          </p:nvCxnSpPr>
          <p:spPr>
            <a:xfrm>
              <a:off x="145852" y="723738"/>
              <a:ext cx="6533537" cy="7815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145851" y="3776180"/>
              <a:ext cx="6533537" cy="7815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V="1">
              <a:off x="6668807" y="723738"/>
              <a:ext cx="10581" cy="3068073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V="1">
              <a:off x="139810" y="708108"/>
              <a:ext cx="12084" cy="3083703"/>
            </a:xfrm>
            <a:prstGeom prst="line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楕円 29"/>
          <p:cNvSpPr/>
          <p:nvPr/>
        </p:nvSpPr>
        <p:spPr>
          <a:xfrm>
            <a:off x="1632500" y="427118"/>
            <a:ext cx="3590410" cy="170660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661528" y="477899"/>
            <a:ext cx="3484023" cy="101917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400" b="1" dirty="0" smtClean="0">
                <a:ln w="22225">
                  <a:solidFill>
                    <a:srgbClr val="CC66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全学区</a:t>
            </a:r>
            <a:endParaRPr lang="en-US" altLang="ja-JP" sz="4400" b="1" dirty="0" smtClean="0">
              <a:ln w="22225">
                <a:solidFill>
                  <a:srgbClr val="CC66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  <a:p>
            <a:pPr algn="ctr"/>
            <a:r>
              <a:rPr lang="ja-JP" altLang="en-US" sz="4400" b="1" dirty="0" smtClean="0">
                <a:ln w="22225">
                  <a:solidFill>
                    <a:srgbClr val="CC66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サロン情報</a:t>
            </a:r>
            <a:endParaRPr lang="ja-JP" altLang="en-US" sz="4400" b="1" cap="none" spc="0" dirty="0">
              <a:ln w="12700" cmpd="sng">
                <a:solidFill>
                  <a:srgbClr val="CC66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29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www2.wagmap.jp/hiroshimacity/SaveImage/GetPrintImage?linkid=b0708d9c-4e06-4d6b-aa65-531dd6b7ab3f&amp;isScaleShow=&amp;isCompassShow=1&amp;xmax=132.4818488465664&amp;xmin=132.4655268295496&amp;ymax=34.41779142692429&amp;ymin=34.4069733065727&amp;pgid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3851840"/>
            <a:ext cx="4572638" cy="36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2.wagmap.jp/hiroshimacity/SaveImage/GetPrintImage?linkid=04885a07-0b69-4ba0-afc2-2e6de5ee30dc&amp;isScaleShow=&amp;isCompassShow=1&amp;xmax=132.48182064381555&amp;xmin=132.46550058399148&amp;ymax=34.407717052346875&amp;ymin=34.39689893199529&amp;pgid=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4"/>
          <a:stretch/>
        </p:blipFill>
        <p:spPr bwMode="auto">
          <a:xfrm>
            <a:off x="-25150" y="7142143"/>
            <a:ext cx="4572638" cy="263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グループ化 44"/>
          <p:cNvGrpSpPr/>
          <p:nvPr/>
        </p:nvGrpSpPr>
        <p:grpSpPr>
          <a:xfrm>
            <a:off x="32597" y="722"/>
            <a:ext cx="6852746" cy="9845312"/>
            <a:chOff x="-21022" y="7815"/>
            <a:chExt cx="6852746" cy="9845312"/>
          </a:xfrm>
        </p:grpSpPr>
        <p:pic>
          <p:nvPicPr>
            <p:cNvPr id="1048" name="Picture 24" descr="https://www2.wagmap.jp/hiroshimacity/SaveImage/GetPrintImage?linkid=96669071-db8f-4b12-a992-43090e14a1d6&amp;isScaleShow=&amp;isCompassShow=1&amp;xmax=132.47784761705216&amp;xmin=132.4615230634345&amp;ymax=34.4308407845984&amp;ymin=34.420022664246815&amp;pgid=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02" t="7134"/>
            <a:stretch/>
          </p:blipFill>
          <p:spPr bwMode="auto">
            <a:xfrm>
              <a:off x="-21022" y="7815"/>
              <a:ext cx="3475123" cy="33971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https://www2.wagmap.jp/hiroshimacity/SaveImage/GetPrintImage?linkid=563a48fb-7052-47ab-828e-24815caff020&amp;isScaleShow=&amp;isCompassShow=1&amp;xmax=132.493791429974&amp;xmin=132.47746676679452&amp;ymax=34.43140422836671&amp;ymin=34.42058610801512&amp;pgid=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61" r="18335"/>
            <a:stretch/>
          </p:blipFill>
          <p:spPr bwMode="auto">
            <a:xfrm>
              <a:off x="3097497" y="23446"/>
              <a:ext cx="3734227" cy="3169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グループ化 43"/>
            <p:cNvGrpSpPr/>
            <p:nvPr/>
          </p:nvGrpSpPr>
          <p:grpSpPr>
            <a:xfrm>
              <a:off x="-20742" y="7815"/>
              <a:ext cx="6852466" cy="9845312"/>
              <a:chOff x="-20742" y="7815"/>
              <a:chExt cx="6852466" cy="9845312"/>
            </a:xfrm>
          </p:grpSpPr>
          <p:pic>
            <p:nvPicPr>
              <p:cNvPr id="1028" name="Picture 4" descr="https://www2.wagmap.jp/hiroshimacity/SaveImage/GetPrintImage?linkid=c6419135-1144-49f1-85a5-4d37c9c511bb&amp;isScaleShow=&amp;isCompassShow=1&amp;xmax=132.4856319559661&amp;xmin=132.46930737605388&amp;ymax=34.43097601110279&amp;ymin=34.420157890751206&amp;pgid=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291"/>
              <a:stretch/>
            </p:blipFill>
            <p:spPr bwMode="auto">
              <a:xfrm>
                <a:off x="966793" y="7815"/>
                <a:ext cx="4572638" cy="33548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https://www2.wagmap.jp/hiroshimacity/SaveImage/GetPrintImage?linkid=49d60d3a-20ae-4961-900b-725b64787956&amp;isScaleShow=&amp;isCompassShow=1&amp;xmax=132.4819038199004&amp;xmin=132.46558067716714&amp;ymax=34.42358362886254&amp;ymin=34.41276550851095&amp;pgid=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0742" y="2073789"/>
                <a:ext cx="4572638" cy="365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s://www2.wagmap.jp/hiroshimacity/SaveImage/GetPrintImage?linkid=d8d9fb23-977b-420f-80fc-c6da22c1e00d&amp;isScaleShow=&amp;isCompassShow=1&amp;xmax=132.48152183915016&amp;xmin=132.46520095628517&amp;ymax=34.41195414948458&amp;ymin=34.40113602913299&amp;pgid=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5"/>
              <a:stretch/>
            </p:blipFill>
            <p:spPr bwMode="auto">
              <a:xfrm>
                <a:off x="5105" y="5796423"/>
                <a:ext cx="4465414" cy="365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2" name="Picture 18" descr="https://www2.wagmap.jp/hiroshimacity/SaveImage/GetPrintImage?linkid=7335b711-2950-45d4-bd09-ef6eb98a310e&amp;isScaleShow=&amp;isCompassShow=1&amp;xmax=132.49210359962075&amp;xmin=132.47578090808872&amp;ymax=34.4212622405371&amp;ymin=34.41044412018551&amp;pgid=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149"/>
              <a:stretch/>
            </p:blipFill>
            <p:spPr bwMode="auto">
              <a:xfrm>
                <a:off x="2631739" y="2837574"/>
                <a:ext cx="4199985" cy="365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https://www2.wagmap.jp/hiroshimacity/SaveImage/GetPrintImage?linkid=f1181481-59a0-48a0-8780-d83f4aa5a72c&amp;isScaleShow=&amp;isCompassShow=1&amp;xmax=132.49207576002198&amp;xmin=132.47575434296397&amp;ymax=34.414703755073944&amp;ymin=34.40388563472236&amp;pgid=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782"/>
              <a:stretch/>
            </p:blipFill>
            <p:spPr bwMode="auto">
              <a:xfrm>
                <a:off x="2639631" y="4923972"/>
                <a:ext cx="4171072" cy="36581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https://www2.wagmap.jp/hiroshimacity/SaveImage/GetPrintImage?linkid=5d6ffdcd-8659-4936-b6cd-00bba3a20448&amp;isScaleShow=&amp;isCompassShow=1&amp;xmax=132.49207507265018&amp;xmin=132.47575503033576&amp;ymax=34.407626901343946&amp;ymin=34.39680878099236&amp;pgid=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807" b="27009"/>
              <a:stretch/>
            </p:blipFill>
            <p:spPr bwMode="auto">
              <a:xfrm>
                <a:off x="2630300" y="7183072"/>
                <a:ext cx="4169893" cy="2670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8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0249" l="66892" r="84122">
                        <a14:foregroundMark x1="79459" y1="3430" x2="79459" y2="3430"/>
                        <a14:backgroundMark x1="74468" y1="13208" x2="74468" y2="1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r="15586" b="66053"/>
          <a:stretch/>
        </p:blipFill>
        <p:spPr bwMode="auto">
          <a:xfrm>
            <a:off x="5462093" y="6910574"/>
            <a:ext cx="214868" cy="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6962443" y="5638852"/>
            <a:ext cx="3795487" cy="3931399"/>
            <a:chOff x="0" y="0"/>
            <a:chExt cx="5787599" cy="5735488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0" y="0"/>
              <a:ext cx="5787599" cy="5735488"/>
              <a:chOff x="0" y="0"/>
              <a:chExt cx="4912701" cy="5445342"/>
            </a:xfrm>
          </p:grpSpPr>
          <p:pic>
            <p:nvPicPr>
              <p:cNvPr id="9" name="map-save-imgsrc" descr="https://www2.wagmap.jp/hiroshimacity/SaveImage/GetPrintImage?linkid=e5730f36-9e4e-4fe8-8cff-cfa3ff123a79&amp;isScaleShow=&amp;isCompassShow=1&amp;xmax=132.4910312119474&amp;xmin=132.48014979632487&amp;ymax=34.41631065264802&amp;ymin=34.40954932742828&amp;pgid=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9344" y="0"/>
                <a:ext cx="3803357" cy="29039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map-save-imgsrc" descr="https://www2.wagmap.jp/hiroshimacity/SaveImage/GetPrintImage?linkid=184f884f-f7e9-4b69-a0c2-e4728bfdb541&amp;isScaleShow=&amp;isCompassShow=1&amp;xmax=132.49097651292087&amp;xmin=132.48009568119514&amp;ymax=34.41180310250153&amp;ymin=34.40504177728179&amp;pgid=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4617" y="1822626"/>
                <a:ext cx="3803102" cy="2907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map-save-imgsrc" descr="https://www2.wagmap.jp/hiroshimacity/SaveImage/GetPrintImage?linkid=9f066f8a-0821-4659-9b46-0738c0f6b7c8&amp;isScaleShow=&amp;isCompassShow=1&amp;xmax=132.48365923555522&amp;xmin=132.4727788562603&amp;ymax=34.408309751138&amp;ymin=34.40154842591826&amp;pgid=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79" b="24632"/>
              <a:stretch/>
            </p:blipFill>
            <p:spPr bwMode="auto">
              <a:xfrm>
                <a:off x="12916" y="3255925"/>
                <a:ext cx="2464187" cy="2189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map-save-imgsrc" descr="https://www2.wagmap.jp/hiroshimacity/SaveImage/GetPrintImage?linkid=c9793fdf-b3ca-4d4f-97fa-54ecf1d78207&amp;isScaleShow=&amp;isCompassShow=1&amp;xmax=132.48365957270337&amp;xmin=132.47277851911215&amp;ymax=34.4135159715572&amp;ymin=34.40675464633746&amp;pgid=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34" b="11843"/>
              <a:stretch/>
            </p:blipFill>
            <p:spPr bwMode="auto">
              <a:xfrm>
                <a:off x="0" y="1143163"/>
                <a:ext cx="2476334" cy="25617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map-save-imgsrc" descr="https://www2.wagmap.jp/hiroshimacity/SaveImage/GetPrintImage?linkid=b5795b22-78ff-49a3-8d40-bce6679d1bcc&amp;isScaleShow=&amp;isCompassShow=1&amp;xmax=132.48360548860936&amp;xmin=132.47272379267028&amp;ymax=34.41847427671835&amp;ymin=34.41171295149861&amp;pgid="/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792" t="30050"/>
              <a:stretch/>
            </p:blipFill>
            <p:spPr bwMode="auto">
              <a:xfrm>
                <a:off x="0" y="16648"/>
                <a:ext cx="2443677" cy="202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map-save-imgsrc" descr="https://www2.wagmap.jp/hiroshimacity/SaveImage/GetPrintImage?linkid=89e2b507-92cf-4667-9496-24ecb1351fc1&amp;isScaleShow=&amp;isCompassShow=1&amp;xmax=132.4909762837868&amp;xmin=132.4800959103292&amp;ymax=34.40826467563653&amp;ymin=34.40150335041679&amp;pgid="/>
              <p:cNvPicPr>
                <a:picLocks noChangeAspect="1" noChangeArrowheads="1"/>
              </p:cNvPicPr>
              <p:nvPr/>
            </p:nvPicPr>
            <p:blipFill rotWithShape="1"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670"/>
              <a:stretch/>
            </p:blipFill>
            <p:spPr bwMode="auto">
              <a:xfrm>
                <a:off x="1094618" y="3267450"/>
                <a:ext cx="3809633" cy="2159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3744368" y="3297354"/>
              <a:ext cx="330325" cy="33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3229250" y="2347933"/>
              <a:ext cx="327644" cy="3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2622760" y="2579054"/>
              <a:ext cx="327644" cy="337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1525488" y="1786223"/>
              <a:ext cx="327644" cy="339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30249" l="66892" r="84122">
                          <a14:foregroundMark x1="79459" y1="3430" x2="79459" y2="3430"/>
                          <a14:backgroundMark x1="74468" y1="13208" x2="74468" y2="13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0" r="15586" b="66053"/>
            <a:stretch/>
          </p:blipFill>
          <p:spPr bwMode="auto">
            <a:xfrm>
              <a:off x="2684039" y="562788"/>
              <a:ext cx="327644" cy="337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0249" l="66892" r="84122">
                        <a14:foregroundMark x1="79459" y1="3430" x2="79459" y2="3430"/>
                        <a14:backgroundMark x1="74468" y1="13208" x2="74468" y2="1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r="15586" b="66053"/>
          <a:stretch/>
        </p:blipFill>
        <p:spPr bwMode="auto">
          <a:xfrm>
            <a:off x="5186750" y="6195590"/>
            <a:ext cx="214868" cy="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0249" l="66892" r="84122">
                        <a14:foregroundMark x1="79459" y1="3430" x2="79459" y2="3430"/>
                        <a14:backgroundMark x1="74468" y1="13208" x2="74468" y2="1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r="15586" b="66053"/>
          <a:stretch/>
        </p:blipFill>
        <p:spPr bwMode="auto">
          <a:xfrm>
            <a:off x="4749742" y="6365293"/>
            <a:ext cx="214868" cy="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0249" l="66892" r="84122">
                        <a14:foregroundMark x1="79459" y1="3430" x2="79459" y2="3430"/>
                        <a14:backgroundMark x1="74468" y1="13208" x2="74468" y2="1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r="15586" b="66053"/>
          <a:stretch/>
        </p:blipFill>
        <p:spPr bwMode="auto">
          <a:xfrm>
            <a:off x="3955997" y="5772828"/>
            <a:ext cx="214868" cy="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30249" l="66892" r="84122">
                        <a14:foregroundMark x1="79459" y1="3430" x2="79459" y2="3430"/>
                        <a14:backgroundMark x1="74468" y1="13208" x2="74468" y2="13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90" r="15586" b="66053"/>
          <a:stretch/>
        </p:blipFill>
        <p:spPr bwMode="auto">
          <a:xfrm>
            <a:off x="4788180" y="4862208"/>
            <a:ext cx="214868" cy="2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グループ化 62"/>
          <p:cNvGrpSpPr/>
          <p:nvPr/>
        </p:nvGrpSpPr>
        <p:grpSpPr>
          <a:xfrm>
            <a:off x="5346490" y="6542237"/>
            <a:ext cx="1494418" cy="290961"/>
            <a:chOff x="0" y="0"/>
            <a:chExt cx="2817354" cy="830384"/>
          </a:xfrm>
        </p:grpSpPr>
        <p:sp>
          <p:nvSpPr>
            <p:cNvPr id="64" name="線吹き出し 1 (枠付き) 63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128074"/>
                <a:gd name="adj2" fmla="val 19175"/>
                <a:gd name="adj3" fmla="val 90213"/>
                <a:gd name="adj4" fmla="val 1789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広島女学院大学内ゲストハウス</a:t>
              </a: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76745" y="148767"/>
              <a:ext cx="2484204" cy="336134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/>
            </a:p>
          </p:txBody>
        </p:sp>
        <p:sp>
          <p:nvSpPr>
            <p:cNvPr id="66" name="テキスト ボックス 190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21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・ひだまり　（健康体操）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3850582" y="6064419"/>
            <a:ext cx="845162" cy="378428"/>
            <a:chOff x="0" y="0"/>
            <a:chExt cx="2816999" cy="707572"/>
          </a:xfrm>
        </p:grpSpPr>
        <p:grpSp>
          <p:nvGrpSpPr>
            <p:cNvPr id="68" name="グループ化 67"/>
            <p:cNvGrpSpPr/>
            <p:nvPr/>
          </p:nvGrpSpPr>
          <p:grpSpPr>
            <a:xfrm>
              <a:off x="0" y="0"/>
              <a:ext cx="2795573" cy="707572"/>
              <a:chOff x="0" y="0"/>
              <a:chExt cx="2805926" cy="830384"/>
            </a:xfrm>
          </p:grpSpPr>
          <p:sp>
            <p:nvSpPr>
              <p:cNvPr id="70" name="線吹き出し 1 (枠付き) 69"/>
              <p:cNvSpPr/>
              <p:nvPr/>
            </p:nvSpPr>
            <p:spPr>
              <a:xfrm>
                <a:off x="0" y="0"/>
                <a:ext cx="2637694" cy="830384"/>
              </a:xfrm>
              <a:prstGeom prst="borderCallout1">
                <a:avLst>
                  <a:gd name="adj1" fmla="val 57659"/>
                  <a:gd name="adj2" fmla="val 101039"/>
                  <a:gd name="adj3" fmla="val 83920"/>
                  <a:gd name="adj4" fmla="val 127920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早稲田集会所</a:t>
                </a:r>
              </a:p>
            </p:txBody>
          </p:sp>
          <p:sp>
            <p:nvSpPr>
              <p:cNvPr id="71" name="正方形/長方形 70"/>
              <p:cNvSpPr/>
              <p:nvPr/>
            </p:nvSpPr>
            <p:spPr>
              <a:xfrm>
                <a:off x="101649" y="135083"/>
                <a:ext cx="2286386" cy="225028"/>
              </a:xfrm>
              <a:prstGeom prst="rect">
                <a:avLst/>
              </a:prstGeom>
              <a:noFill/>
              <a:ln w="12700" cap="flat" cmpd="sng" algn="ctr">
                <a:solidFill>
                  <a:srgbClr val="FF9933"/>
                </a:solidFill>
                <a:prstDash val="solid"/>
                <a:miter lim="800000"/>
              </a:ln>
              <a:effectLst/>
            </p:spPr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72" name="テキスト ボックス 176"/>
              <p:cNvSpPr txBox="1"/>
              <p:nvPr/>
            </p:nvSpPr>
            <p:spPr>
              <a:xfrm>
                <a:off x="21695" y="270039"/>
                <a:ext cx="2784231" cy="250094"/>
              </a:xfrm>
              <a:prstGeom prst="rect">
                <a:avLst/>
              </a:prstGeom>
              <a:noFill/>
              <a:ln w="9525" cmpd="sng">
                <a:noFill/>
              </a:ln>
              <a:effectLst/>
            </p:spPr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20</a:t>
                </a:r>
                <a:r>
                  <a:rPr kumimoji="1" lang="ja-JP" altLang="en-US" sz="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なつめもじ抑" panose="02000600000000000000" pitchFamily="2" charset="-128"/>
                    <a:ea typeface="なつめもじ抑" panose="02000600000000000000" pitchFamily="2" charset="-128"/>
                    <a:cs typeface="+mn-cs"/>
                  </a:rPr>
                  <a:t>・ぼちぼち</a:t>
                </a:r>
              </a:p>
            </p:txBody>
          </p:sp>
        </p:grpSp>
        <p:sp>
          <p:nvSpPr>
            <p:cNvPr id="69" name="テキスト ボックス 185"/>
            <p:cNvSpPr txBox="1"/>
            <p:nvPr/>
          </p:nvSpPr>
          <p:spPr>
            <a:xfrm>
              <a:off x="43041" y="412102"/>
              <a:ext cx="2773958" cy="213106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なつめもじ抑" panose="02000600000000000000" pitchFamily="2" charset="-128"/>
                  <a:ea typeface="なつめもじ抑" panose="02000600000000000000" pitchFamily="2" charset="-128"/>
                  <a:cs typeface="+mn-cs"/>
                </a:rPr>
                <a:t>25</a:t>
              </a:r>
              <a:r>
                <a:rPr kumimoji="1" lang="ja-JP" altLang="en-US" sz="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なつめもじ抑" panose="02000600000000000000" pitchFamily="2" charset="-128"/>
                  <a:ea typeface="なつめもじ抑" panose="02000600000000000000" pitchFamily="2" charset="-128"/>
                  <a:cs typeface="+mn-cs"/>
                </a:rPr>
                <a:t>・よりみち</a:t>
              </a:r>
            </a:p>
          </p:txBody>
        </p:sp>
      </p:grpSp>
      <p:grpSp>
        <p:nvGrpSpPr>
          <p:cNvPr id="73" name="グループ化 72"/>
          <p:cNvGrpSpPr/>
          <p:nvPr/>
        </p:nvGrpSpPr>
        <p:grpSpPr>
          <a:xfrm>
            <a:off x="5271809" y="5644606"/>
            <a:ext cx="1265126" cy="328469"/>
            <a:chOff x="0" y="0"/>
            <a:chExt cx="2854287" cy="830384"/>
          </a:xfrm>
        </p:grpSpPr>
        <p:sp>
          <p:nvSpPr>
            <p:cNvPr id="74" name="線吹き出し 1 (枠付き) 73"/>
            <p:cNvSpPr/>
            <p:nvPr/>
          </p:nvSpPr>
          <p:spPr>
            <a:xfrm>
              <a:off x="0" y="0"/>
              <a:ext cx="2637692" cy="830384"/>
            </a:xfrm>
            <a:prstGeom prst="borderCallout1">
              <a:avLst>
                <a:gd name="adj1" fmla="val 101036"/>
                <a:gd name="adj2" fmla="val 16797"/>
                <a:gd name="adj3" fmla="val 173859"/>
                <a:gd name="adj4" fmla="val 6772"/>
              </a:avLst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早稲田公民館２階研修室</a:t>
              </a:r>
            </a:p>
          </p:txBody>
        </p:sp>
        <p:sp>
          <p:nvSpPr>
            <p:cNvPr id="75" name="正方形/長方形 74"/>
            <p:cNvSpPr/>
            <p:nvPr/>
          </p:nvSpPr>
          <p:spPr>
            <a:xfrm>
              <a:off x="69062" y="80104"/>
              <a:ext cx="2436197" cy="332005"/>
            </a:xfrm>
            <a:prstGeom prst="rect">
              <a:avLst/>
            </a:prstGeom>
            <a:noFill/>
            <a:ln w="127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/>
            </a:p>
          </p:txBody>
        </p:sp>
        <p:sp>
          <p:nvSpPr>
            <p:cNvPr id="76" name="テキスト ボックス 184"/>
            <p:cNvSpPr txBox="1"/>
            <p:nvPr/>
          </p:nvSpPr>
          <p:spPr>
            <a:xfrm>
              <a:off x="70055" y="381894"/>
              <a:ext cx="2784232" cy="408312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23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・すこやかタイム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77" name="グループ化 76"/>
          <p:cNvGrpSpPr/>
          <p:nvPr/>
        </p:nvGrpSpPr>
        <p:grpSpPr>
          <a:xfrm>
            <a:off x="2704927" y="5239078"/>
            <a:ext cx="1441091" cy="300476"/>
            <a:chOff x="0" y="0"/>
            <a:chExt cx="2817354" cy="830384"/>
          </a:xfrm>
        </p:grpSpPr>
        <p:sp>
          <p:nvSpPr>
            <p:cNvPr id="78" name="線吹き出し 1 (枠付き) 77"/>
            <p:cNvSpPr/>
            <p:nvPr/>
          </p:nvSpPr>
          <p:spPr>
            <a:xfrm>
              <a:off x="0" y="0"/>
              <a:ext cx="2637692" cy="830384"/>
            </a:xfrm>
            <a:prstGeom prst="borderCallout1">
              <a:avLst>
                <a:gd name="adj1" fmla="val 99417"/>
                <a:gd name="adj2" fmla="val 79892"/>
                <a:gd name="adj3" fmla="val 183861"/>
                <a:gd name="adj4" fmla="val 1027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早稲田二丁目上集会所</a:t>
              </a: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122351" y="79856"/>
              <a:ext cx="1879788" cy="345448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/>
            </a:p>
          </p:txBody>
        </p:sp>
        <p:sp>
          <p:nvSpPr>
            <p:cNvPr id="80" name="テキスト ボックス 180"/>
            <p:cNvSpPr txBox="1"/>
            <p:nvPr/>
          </p:nvSpPr>
          <p:spPr>
            <a:xfrm>
              <a:off x="33123" y="361288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22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・早稲田二丁目上</a:t>
              </a:r>
              <a:r>
                <a:rPr kumimoji="1" lang="en-US" altLang="ja-JP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100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歳体操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81" name="グループ化 80"/>
          <p:cNvGrpSpPr/>
          <p:nvPr/>
        </p:nvGrpSpPr>
        <p:grpSpPr>
          <a:xfrm>
            <a:off x="5215919" y="4302924"/>
            <a:ext cx="804380" cy="295064"/>
            <a:chOff x="-90652" y="-37167"/>
            <a:chExt cx="2784232" cy="830384"/>
          </a:xfrm>
        </p:grpSpPr>
        <p:sp>
          <p:nvSpPr>
            <p:cNvPr id="82" name="線吹き出し 1 (枠付き) 81"/>
            <p:cNvSpPr/>
            <p:nvPr/>
          </p:nvSpPr>
          <p:spPr>
            <a:xfrm>
              <a:off x="-47043" y="-37167"/>
              <a:ext cx="2637693" cy="830384"/>
            </a:xfrm>
            <a:prstGeom prst="borderCallout1">
              <a:avLst>
                <a:gd name="adj1" fmla="val 198003"/>
                <a:gd name="adj2" fmla="val -33750"/>
                <a:gd name="adj3" fmla="val 99086"/>
                <a:gd name="adj4" fmla="val 5155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市営集会所</a:t>
              </a: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93930" y="57848"/>
              <a:ext cx="1795551" cy="345452"/>
            </a:xfrm>
            <a:prstGeom prst="rect">
              <a:avLst/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/>
            </a:p>
          </p:txBody>
        </p:sp>
        <p:sp>
          <p:nvSpPr>
            <p:cNvPr id="84" name="テキスト ボックス 172"/>
            <p:cNvSpPr txBox="1"/>
            <p:nvPr/>
          </p:nvSpPr>
          <p:spPr>
            <a:xfrm>
              <a:off x="-90652" y="273242"/>
              <a:ext cx="2784232" cy="4083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24</a:t>
              </a:r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ちゃのみば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7186971" y="5620541"/>
            <a:ext cx="4086858" cy="3419161"/>
            <a:chOff x="0" y="0"/>
            <a:chExt cx="6830666" cy="575607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0" y="0"/>
              <a:ext cx="6830666" cy="5756073"/>
              <a:chOff x="0" y="0"/>
              <a:chExt cx="6716723" cy="5172634"/>
            </a:xfrm>
          </p:grpSpPr>
          <p:pic>
            <p:nvPicPr>
              <p:cNvPr id="37" name="map-save-imgsrc" descr="https://www2.wagmap.jp/hiroshimacity/SaveImage/GetPrintImage?linkid=4b52c163-a4f9-4af5-9815-5e0734c57022&amp;isScaleShow=&amp;isCompassShow=1&amp;xmax=132.47794611945534&amp;xmin=132.4670648001847&amp;ymax=34.41556690687387&amp;ymin=34.40880558165413&amp;pgid="/>
              <p:cNvPicPr>
                <a:picLocks noChangeAspect="1" noChangeArrowheads="1"/>
              </p:cNvPicPr>
              <p:nvPr/>
            </p:nvPicPr>
            <p:blipFill rotWithShape="1"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94" t="19556"/>
              <a:stretch/>
            </p:blipFill>
            <p:spPr bwMode="auto">
              <a:xfrm>
                <a:off x="15981" y="5145"/>
                <a:ext cx="3462208" cy="2270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map-save-imgsrc" descr="https://www2.wagmap.jp/hiroshimacity/SaveImage/GetPrintImage?linkid=67b6f858-d2d3-4194-b55c-7005851ce939&amp;isScaleShow=&amp;isCompassShow=1&amp;xmax=132.48599827843833&amp;xmin=132.4751169796055&amp;ymax=34.415409142618735&amp;ymin=34.40864781739899&amp;pgid="/>
              <p:cNvPicPr>
                <a:picLocks noChangeAspect="1" noChangeArrowheads="1"/>
              </p:cNvPicPr>
              <p:nvPr/>
            </p:nvPicPr>
            <p:blipFill rotWithShape="1"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868"/>
              <a:stretch/>
            </p:blipFill>
            <p:spPr bwMode="auto">
              <a:xfrm>
                <a:off x="2333593" y="5145"/>
                <a:ext cx="3814041" cy="2318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map-save-imgsrc" descr="https://www2.wagmap.jp/hiroshimacity/SaveImage/GetPrintImage?linkid=be9627e0-a3af-4293-b02c-73c5776771fe&amp;isScaleShow=&amp;isCompassShow=1&amp;xmax=132.47751047770197&amp;xmin=132.46662995538895&amp;ymax=34.4094141009239&amp;ymin=34.402652775704155&amp;pgid="/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722" b="11834"/>
              <a:stretch/>
            </p:blipFill>
            <p:spPr bwMode="auto">
              <a:xfrm>
                <a:off x="15981" y="1900605"/>
                <a:ext cx="3324335" cy="2485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map-save-imgsrc" descr="https://www2.wagmap.jp/hiroshimacity/SaveImage/GetPrintImage?linkid=5910f247-f50d-4775-9475-7e8bb9e8bd0b&amp;isScaleShow=&amp;isCompassShow=1&amp;xmax=132.48765657643415&amp;xmin=132.47677603077054&amp;ymax=34.409594402929756&amp;ymin=34.402833077710014&amp;pgid=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2682" y="1815354"/>
                <a:ext cx="3814041" cy="28236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map-save-imgsrc" descr="https://www2.wagmap.jp/hiroshimacity/SaveImage/GetPrintImage?linkid=aaa79294-22dc-436d-afa0-cce041c6789a&amp;isScaleShow=&amp;isCompassShow=1&amp;xmax=132.48757483169027&amp;xmin=132.47669457205757&amp;ymax=34.407385703357974&amp;ymin=34.40062437813823&amp;pgid="/>
              <p:cNvPicPr>
                <a:picLocks noChangeAspect="1" noChangeArrowheads="1"/>
              </p:cNvPicPr>
              <p:nvPr/>
            </p:nvPicPr>
            <p:blipFill rotWithShape="1"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781"/>
              <a:stretch/>
            </p:blipFill>
            <p:spPr bwMode="auto">
              <a:xfrm>
                <a:off x="2873230" y="2711391"/>
                <a:ext cx="3822336" cy="24612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map-save-imgsrc" descr="https://www2.wagmap.jp/hiroshimacity/SaveImage/GetPrintImage?linkid=ea7793a4-35d1-42a0-a4a2-af8267e3b8ec&amp;isScaleShow=&amp;isCompassShow=1&amp;xmax=132.47892503549715&amp;xmin=132.4680447554347&amp;ymax=34.4075434676131&amp;ymin=34.40078214239336&amp;pgid="/>
              <p:cNvPicPr>
                <a:picLocks noChangeAspect="1" noChangeArrowheads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843"/>
              <a:stretch/>
            </p:blipFill>
            <p:spPr bwMode="auto">
              <a:xfrm>
                <a:off x="0" y="2638682"/>
                <a:ext cx="3814657" cy="2516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map-save-imgsrc" descr="https://www2.wagmap.jp/hiroshimacity/SaveImage/GetPrintImage?linkid=59a70f27-b989-45a0-88e1-2d979d1c73f1&amp;isScaleShow=&amp;isCompassShow=1&amp;xmax=132.49081233788561&amp;xmin=132.47993119671074&amp;ymax=34.414192104079184&amp;ymin=34.40743077885944&amp;pgid="/>
              <p:cNvPicPr>
                <a:picLocks noChangeAspect="1" noChangeArrowheads="1"/>
              </p:cNvPicPr>
              <p:nvPr/>
            </p:nvPicPr>
            <p:blipFill rotWithShape="1"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7389" b="11820"/>
              <a:stretch/>
            </p:blipFill>
            <p:spPr bwMode="auto">
              <a:xfrm>
                <a:off x="3945195" y="0"/>
                <a:ext cx="2770177" cy="2488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9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386336" y="2197291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2331" y1="49020" x2="42331" y2="49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46234"/>
            <a:stretch/>
          </p:blipFill>
          <p:spPr bwMode="auto">
            <a:xfrm rot="18166708">
              <a:off x="2459277" y="2084261"/>
              <a:ext cx="375514" cy="286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6" cstate="print">
              <a:extLst>
                <a:ext uri="{BEBA8EAE-BF5A-486C-A8C5-ECC9F3942E4B}">
                  <a14:imgProps xmlns:a14="http://schemas.microsoft.com/office/drawing/2010/main">
                    <a14:imgLayer r:embed="rId37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2697514" y="2538221"/>
              <a:ext cx="370210" cy="38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1722247" y="3877929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60479" y="4307775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89787" y="3057315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4789786" y="2578622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32" cstate="print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backgroundRemoval t="31568" b="69246" l="30637" r="60477">
                          <a14:foregroundMark x1="79459" y1="3430" x2="79459" y2="3430"/>
                          <a14:foregroundMark x1="5836" y1="14257" x2="5836" y2="14257"/>
                          <a14:foregroundMark x1="42331" y1="49020" x2="42331" y2="49020"/>
                          <a14:backgroundMark x1="44695" y1="50713" x2="44695" y2="50713"/>
                          <a14:backgroundMark x1="46021" y1="51120" x2="46021" y2="51120"/>
                          <a14:backgroundMark x1="48143" y1="51120" x2="48143" y2="51120"/>
                          <a14:backgroundMark x1="46154" y1="49491" x2="46154" y2="49491"/>
                          <a14:backgroundMark x1="41718" y1="49673" x2="41718" y2="496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4" t="28816" r="46765" b="34337"/>
            <a:stretch/>
          </p:blipFill>
          <p:spPr bwMode="auto">
            <a:xfrm>
              <a:off x="1907864" y="5108853"/>
              <a:ext cx="370210" cy="392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5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4445088" y="7033646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4426876" y="7384604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4433972" y="8316163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2108310" y="7994727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2776674" y="7080357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2623344" y="6684642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1019796" y="6775248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2207943" y="8872456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7096801" y="1285269"/>
            <a:ext cx="3955890" cy="3590202"/>
            <a:chOff x="0" y="0"/>
            <a:chExt cx="6382185" cy="5792206"/>
          </a:xfrm>
        </p:grpSpPr>
        <p:grpSp>
          <p:nvGrpSpPr>
            <p:cNvPr id="16" name="グループ化 15"/>
            <p:cNvGrpSpPr/>
            <p:nvPr/>
          </p:nvGrpSpPr>
          <p:grpSpPr>
            <a:xfrm>
              <a:off x="0" y="0"/>
              <a:ext cx="6382185" cy="5792206"/>
              <a:chOff x="0" y="0"/>
              <a:chExt cx="5519058" cy="5817407"/>
            </a:xfrm>
          </p:grpSpPr>
          <p:pic>
            <p:nvPicPr>
              <p:cNvPr id="21" name="map-save-imgsrc" descr="https://www2.wagmap.jp/hiroshimacity/SaveImage/GetPrintImage?linkid=e7f29d1f-272d-4da1-afe6-8a5ce8ec4c50&amp;isScaleShow=&amp;isCompassShow=1&amp;xmax=132.48474785275488&amp;xmin=132.47386516962996&amp;ymax=34.426092036465924&amp;ymin=34.41933071124618&amp;pgid="/>
              <p:cNvPicPr>
                <a:picLocks noChangeAspect="1" noChangeArrowheads="1"/>
              </p:cNvPicPr>
              <p:nvPr/>
            </p:nvPicPr>
            <p:blipFill rotWithShape="1"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99" b="11377"/>
              <a:stretch/>
            </p:blipFill>
            <p:spPr bwMode="auto">
              <a:xfrm>
                <a:off x="2406280" y="18816"/>
                <a:ext cx="3069234" cy="25334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map-save-imgsrc" descr="https://www2.wagmap.jp/hiroshimacity/SaveImage/GetPrintImage?linkid=4315cd65-63c6-4c06-8e89-d7aac6e79e57&amp;isScaleShow=&amp;isCompassShow=1&amp;xmax=132.47715690107225&amp;xmin=132.46627477584047&amp;ymax=34.42178732607602&amp;ymin=34.41502600085628&amp;pgid="/>
              <p:cNvPicPr>
                <a:picLocks noChangeAspect="1" noChangeArrowheads="1"/>
              </p:cNvPicPr>
              <p:nvPr/>
            </p:nvPicPr>
            <p:blipFill rotWithShape="1"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8"/>
              <a:stretch/>
            </p:blipFill>
            <p:spPr bwMode="auto">
              <a:xfrm>
                <a:off x="0" y="1750720"/>
                <a:ext cx="3703939" cy="2860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map-save-imgsrc" descr="https://www2.wagmap.jp/hiroshimacity/SaveImage/GetPrintImage?linkid=ce9e0823-df04-4a59-88fd-1c98e46cdf3c&amp;isScaleShow=&amp;isCompassShow=1&amp;xmax=132.47721159356618&amp;xmin=132.46632890459884&amp;ymax=34.42613711196739&amp;ymin=34.41937578674765&amp;pgid="/>
              <p:cNvPicPr>
                <a:picLocks noChangeAspect="1" noChangeArrowheads="1"/>
              </p:cNvPicPr>
              <p:nvPr/>
            </p:nvPicPr>
            <p:blipFill rotWithShape="1"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1" b="10711"/>
              <a:stretch/>
            </p:blipFill>
            <p:spPr bwMode="auto">
              <a:xfrm>
                <a:off x="0" y="0"/>
                <a:ext cx="3713346" cy="25522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map-save-imgsrc" descr="https://www2.wagmap.jp/hiroshimacity/SaveImage/GetPrintImage?linkid=3ab224fd-3152-49d3-8b64-b36f9c61caa6&amp;isScaleShow=&amp;isCompassShow=1&amp;xmax=132.4847203145308&amp;xmin=132.47383829443842&amp;ymax=34.42097596704965&amp;ymin=34.41421464182991&amp;pgid="/>
              <p:cNvPicPr>
                <a:picLocks noChangeAspect="1" noChangeArrowheads="1"/>
              </p:cNvPicPr>
              <p:nvPr/>
            </p:nvPicPr>
            <p:blipFill rotWithShape="1"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9460"/>
              <a:stretch/>
            </p:blipFill>
            <p:spPr bwMode="auto">
              <a:xfrm>
                <a:off x="2415687" y="2057401"/>
                <a:ext cx="3070713" cy="2857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map-save-imgsrc" descr="https://www2.wagmap.jp/hiroshimacity/SaveImage/GetPrintImage?linkid=65e96aa0-d8f0-4f05-be62-f4dfab6fb5a8&amp;isScaleShow=&amp;isCompassShow=1&amp;xmax=132.48469280870555&amp;xmin=132.4738113901632&amp;ymax=34.41633319039876&amp;ymin=34.40957186517902&amp;pgid="/>
              <p:cNvPicPr>
                <a:picLocks noChangeAspect="1" noChangeArrowheads="1"/>
              </p:cNvPicPr>
              <p:nvPr/>
            </p:nvPicPr>
            <p:blipFill rotWithShape="1"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8636" b="34547"/>
              <a:stretch/>
            </p:blipFill>
            <p:spPr bwMode="auto">
              <a:xfrm>
                <a:off x="2415688" y="3914424"/>
                <a:ext cx="3103370" cy="18703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map-save-imgsrc" descr="https://www2.wagmap.jp/hiroshimacity/SaveImage/GetPrintImage?linkid=a4d7aea5-a934-4763-8b62-97be81a9fa5e&amp;isScaleShow=&amp;isCompassShow=1&amp;xmax=132.47625970641542&amp;xmin=132.46537829371266&amp;ymax=34.41628811489729&amp;ymin=34.40952678967755&amp;pgid="/>
              <p:cNvPicPr>
                <a:picLocks noChangeAspect="1" noChangeArrowheads="1"/>
              </p:cNvPicPr>
              <p:nvPr/>
            </p:nvPicPr>
            <p:blipFill rotWithShape="1"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15" b="34784"/>
              <a:stretch/>
            </p:blipFill>
            <p:spPr bwMode="auto">
              <a:xfrm>
                <a:off x="3300" y="3953852"/>
                <a:ext cx="3401315" cy="1863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777551" y="2503249"/>
              <a:ext cx="283032" cy="424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718933" y="1817665"/>
              <a:ext cx="283032" cy="424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19137" y="4367764"/>
              <a:ext cx="283032" cy="42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imgBoxImg" descr="クリックすると新しいウィンドウで開きます">
              <a:hlinkClick r:id="rId12" tgtFrame="imagewin"/>
            </p:cNvPr>
            <p:cNvPicPr>
              <a:picLocks noChangeAspect="1" noChangeArrowheads="1"/>
            </p:cNvPicPr>
            <p:nvPr/>
          </p:nvPicPr>
          <p:blipFill rotWithShape="1">
            <a:blip r:embed="rId44" cstate="print">
              <a:extLst>
                <a:ext uri="{BEBA8EAE-BF5A-486C-A8C5-ECC9F3942E4B}">
                  <a14:imgProps xmlns:a14="http://schemas.microsoft.com/office/drawing/2010/main">
                    <a14:imgLayer r:embed="rId45">
                      <a14:imgEffect>
                        <a14:backgroundRemoval t="35863" b="68191" l="0" r="16689">
                          <a14:foregroundMark x1="11959" y1="41892" x2="11959" y2="41892"/>
                          <a14:backgroundMark x1="5285" y1="54405" x2="5285" y2="54405"/>
                          <a14:backgroundMark x1="1947" y1="59912" x2="1947" y2="599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915" r="82972" b="27659"/>
            <a:stretch/>
          </p:blipFill>
          <p:spPr bwMode="auto">
            <a:xfrm>
              <a:off x="3644938" y="1209835"/>
              <a:ext cx="283032" cy="422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35863" b="68191" l="0" r="16689">
                        <a14:foregroundMark x1="11959" y1="41892" x2="11959" y2="41892"/>
                        <a14:backgroundMark x1="5285" y1="54405" x2="5285" y2="54405"/>
                        <a14:backgroundMark x1="1947" y1="59912" x2="1947" y2="59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5" r="82972" b="27659"/>
          <a:stretch/>
        </p:blipFill>
        <p:spPr bwMode="auto">
          <a:xfrm>
            <a:off x="2782854" y="2291645"/>
            <a:ext cx="175433" cy="2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35863" b="68191" l="0" r="16689">
                        <a14:foregroundMark x1="11959" y1="41892" x2="11959" y2="41892"/>
                        <a14:backgroundMark x1="5285" y1="54405" x2="5285" y2="54405"/>
                        <a14:backgroundMark x1="1947" y1="59912" x2="1947" y2="59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5" r="82972" b="27659"/>
          <a:stretch/>
        </p:blipFill>
        <p:spPr bwMode="auto">
          <a:xfrm>
            <a:off x="791360" y="2785855"/>
            <a:ext cx="175433" cy="2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35863" b="68191" l="0" r="16689">
                        <a14:foregroundMark x1="11959" y1="41892" x2="11959" y2="41892"/>
                        <a14:backgroundMark x1="5285" y1="54405" x2="5285" y2="54405"/>
                        <a14:backgroundMark x1="1947" y1="59912" x2="1947" y2="59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5" r="82972" b="27659"/>
          <a:stretch/>
        </p:blipFill>
        <p:spPr bwMode="auto">
          <a:xfrm>
            <a:off x="874496" y="3316394"/>
            <a:ext cx="175433" cy="2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35863" b="68191" l="0" r="16689">
                        <a14:foregroundMark x1="11959" y1="41892" x2="11959" y2="41892"/>
                        <a14:backgroundMark x1="5285" y1="54405" x2="5285" y2="54405"/>
                        <a14:backgroundMark x1="1947" y1="59912" x2="1947" y2="59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15" r="82972" b="27659"/>
          <a:stretch/>
        </p:blipFill>
        <p:spPr bwMode="auto">
          <a:xfrm>
            <a:off x="277323" y="4859339"/>
            <a:ext cx="175433" cy="26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グループ化 96"/>
          <p:cNvGrpSpPr/>
          <p:nvPr/>
        </p:nvGrpSpPr>
        <p:grpSpPr>
          <a:xfrm>
            <a:off x="-36526" y="5305400"/>
            <a:ext cx="2129102" cy="327213"/>
            <a:chOff x="-45162" y="0"/>
            <a:chExt cx="2784231" cy="701816"/>
          </a:xfrm>
        </p:grpSpPr>
        <p:sp>
          <p:nvSpPr>
            <p:cNvPr id="98" name="線吹き出し 1 (枠付き) 97"/>
            <p:cNvSpPr/>
            <p:nvPr/>
          </p:nvSpPr>
          <p:spPr>
            <a:xfrm>
              <a:off x="1" y="0"/>
              <a:ext cx="2074627" cy="671589"/>
            </a:xfrm>
            <a:prstGeom prst="borderCallout1">
              <a:avLst>
                <a:gd name="adj1" fmla="val -259"/>
                <a:gd name="adj2" fmla="val 27737"/>
                <a:gd name="adj3" fmla="val -112209"/>
                <a:gd name="adj4" fmla="val 2519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県営住宅集会所２階</a:t>
              </a:r>
            </a:p>
          </p:txBody>
        </p:sp>
        <p:sp>
          <p:nvSpPr>
            <p:cNvPr id="99" name="正方形/長方形 98"/>
            <p:cNvSpPr/>
            <p:nvPr/>
          </p:nvSpPr>
          <p:spPr>
            <a:xfrm>
              <a:off x="60190" y="57852"/>
              <a:ext cx="1085993" cy="291916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00" name="テキスト ボックス 156"/>
            <p:cNvSpPr txBox="1"/>
            <p:nvPr/>
          </p:nvSpPr>
          <p:spPr>
            <a:xfrm>
              <a:off x="-45162" y="293504"/>
              <a:ext cx="2784231" cy="408312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18</a:t>
              </a:r>
              <a:r>
                <a:rPr kumimoji="1" lang="ja-JP" altLang="en-US" sz="7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牛田新町二丁目第２町内会若返り会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2316532" y="3413633"/>
            <a:ext cx="1554415" cy="305288"/>
            <a:chOff x="-56882" y="0"/>
            <a:chExt cx="2784230" cy="830384"/>
          </a:xfrm>
        </p:grpSpPr>
        <p:sp>
          <p:nvSpPr>
            <p:cNvPr id="102" name="線吹き出し 1 (枠付き) 101"/>
            <p:cNvSpPr/>
            <p:nvPr/>
          </p:nvSpPr>
          <p:spPr>
            <a:xfrm>
              <a:off x="0" y="0"/>
              <a:ext cx="2637691" cy="830384"/>
            </a:xfrm>
            <a:prstGeom prst="borderCallout1">
              <a:avLst>
                <a:gd name="adj1" fmla="val 26966"/>
                <a:gd name="adj2" fmla="val 593"/>
                <a:gd name="adj3" fmla="val -4894"/>
                <a:gd name="adj4" fmla="val -901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牛田新町集会所</a:t>
              </a:r>
            </a:p>
          </p:txBody>
        </p:sp>
        <p:sp>
          <p:nvSpPr>
            <p:cNvPr id="103" name="正方形/長方形 102"/>
            <p:cNvSpPr/>
            <p:nvPr/>
          </p:nvSpPr>
          <p:spPr>
            <a:xfrm>
              <a:off x="130919" y="123365"/>
              <a:ext cx="1281093" cy="30130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04" name="テキスト ボックス 152"/>
            <p:cNvSpPr txBox="1"/>
            <p:nvPr/>
          </p:nvSpPr>
          <p:spPr>
            <a:xfrm>
              <a:off x="-56882" y="369443"/>
              <a:ext cx="2784230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17</a:t>
              </a:r>
              <a:r>
                <a:rPr kumimoji="1" lang="ja-JP" altLang="en-US" sz="7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牛田新町一丁目第一老人クラブ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43372" y="2234650"/>
            <a:ext cx="1212711" cy="345990"/>
            <a:chOff x="1364568" y="-58832"/>
            <a:chExt cx="2883524" cy="830384"/>
          </a:xfrm>
        </p:grpSpPr>
        <p:sp>
          <p:nvSpPr>
            <p:cNvPr id="106" name="線吹き出し 1 (枠付き) 105"/>
            <p:cNvSpPr/>
            <p:nvPr/>
          </p:nvSpPr>
          <p:spPr>
            <a:xfrm>
              <a:off x="1364568" y="-58832"/>
              <a:ext cx="2687176" cy="830384"/>
            </a:xfrm>
            <a:prstGeom prst="borderCallout1">
              <a:avLst>
                <a:gd name="adj1" fmla="val 33262"/>
                <a:gd name="adj2" fmla="val -32351"/>
                <a:gd name="adj3" fmla="val 506"/>
                <a:gd name="adj4" fmla="val 6482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さつき集会所</a:t>
              </a: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1589599" y="5043"/>
              <a:ext cx="1461990" cy="348918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08" name="テキスト ボックス 164"/>
            <p:cNvSpPr txBox="1"/>
            <p:nvPr/>
          </p:nvSpPr>
          <p:spPr>
            <a:xfrm>
              <a:off x="1378111" y="267203"/>
              <a:ext cx="2869981" cy="28000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20</a:t>
              </a:r>
              <a:r>
                <a:rPr kumimoji="1" lang="ja-JP" altLang="en-US" sz="7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kumimoji="1" lang="ja-JP" altLang="en-US" sz="700" baseline="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牛田新町万年青会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232652" y="2137436"/>
            <a:ext cx="1212076" cy="308417"/>
            <a:chOff x="0" y="0"/>
            <a:chExt cx="2840767" cy="830384"/>
          </a:xfrm>
        </p:grpSpPr>
        <p:sp>
          <p:nvSpPr>
            <p:cNvPr id="110" name="線吹き出し 1 (枠付き) 109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104241"/>
                <a:gd name="adj2" fmla="val 57241"/>
                <a:gd name="adj3" fmla="val 222835"/>
                <a:gd name="adj4" fmla="val 5920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kumimoji="1"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県営高層住宅１階集会所</a:t>
              </a:r>
            </a:p>
          </p:txBody>
        </p:sp>
        <p:sp>
          <p:nvSpPr>
            <p:cNvPr id="111" name="正方形/長方形 110"/>
            <p:cNvSpPr/>
            <p:nvPr/>
          </p:nvSpPr>
          <p:spPr>
            <a:xfrm>
              <a:off x="111643" y="120038"/>
              <a:ext cx="2405496" cy="315876"/>
            </a:xfrm>
            <a:prstGeom prst="rect">
              <a:avLst/>
            </a:prstGeom>
            <a:noFill/>
            <a:ln>
              <a:solidFill>
                <a:srgbClr val="00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12" name="テキスト ボックス 160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19</a:t>
              </a:r>
              <a:r>
                <a:rPr kumimoji="1" lang="ja-JP" altLang="en-US" sz="700" baseline="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</a:t>
              </a:r>
              <a:r>
                <a:rPr lang="ja-JP" altLang="en-US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ひまわり体操</a:t>
              </a:r>
              <a:endParaRPr kumimoji="1"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2568878" y="5803128"/>
            <a:ext cx="1269428" cy="424318"/>
            <a:chOff x="0" y="0"/>
            <a:chExt cx="2985719" cy="606149"/>
          </a:xfrm>
        </p:grpSpPr>
        <p:sp>
          <p:nvSpPr>
            <p:cNvPr id="114" name="線吹き出し 1 (枠付き) 113"/>
            <p:cNvSpPr/>
            <p:nvPr/>
          </p:nvSpPr>
          <p:spPr>
            <a:xfrm>
              <a:off x="0" y="0"/>
              <a:ext cx="2950309" cy="606149"/>
            </a:xfrm>
            <a:prstGeom prst="borderCallout1">
              <a:avLst>
                <a:gd name="adj1" fmla="val 225868"/>
                <a:gd name="adj2" fmla="val 16051"/>
                <a:gd name="adj3" fmla="val 102699"/>
                <a:gd name="adj4" fmla="val 4892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牛田集会所</a:t>
              </a:r>
            </a:p>
          </p:txBody>
        </p:sp>
        <p:sp>
          <p:nvSpPr>
            <p:cNvPr id="115" name="正方形/長方形 114"/>
            <p:cNvSpPr/>
            <p:nvPr/>
          </p:nvSpPr>
          <p:spPr>
            <a:xfrm>
              <a:off x="112810" y="53983"/>
              <a:ext cx="1227218" cy="183350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16" name="テキスト ボックス 144"/>
            <p:cNvSpPr txBox="1"/>
            <p:nvPr/>
          </p:nvSpPr>
          <p:spPr>
            <a:xfrm>
              <a:off x="214069" y="177923"/>
              <a:ext cx="2771650" cy="26889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9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・旭二丁目いきいきクラブ</a:t>
              </a:r>
            </a:p>
          </p:txBody>
        </p:sp>
        <p:sp>
          <p:nvSpPr>
            <p:cNvPr id="117" name="テキスト ボックス 145"/>
            <p:cNvSpPr txBox="1"/>
            <p:nvPr/>
          </p:nvSpPr>
          <p:spPr>
            <a:xfrm>
              <a:off x="129622" y="336371"/>
              <a:ext cx="2482091" cy="26285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14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・好友会　（ヨガ）</a:t>
              </a:r>
            </a:p>
          </p:txBody>
        </p:sp>
      </p:grpSp>
      <p:grpSp>
        <p:nvGrpSpPr>
          <p:cNvPr id="118" name="グループ化 117"/>
          <p:cNvGrpSpPr/>
          <p:nvPr/>
        </p:nvGrpSpPr>
        <p:grpSpPr>
          <a:xfrm>
            <a:off x="2680497" y="7266279"/>
            <a:ext cx="1476892" cy="459454"/>
            <a:chOff x="0" y="0"/>
            <a:chExt cx="2260008" cy="865551"/>
          </a:xfrm>
        </p:grpSpPr>
        <p:grpSp>
          <p:nvGrpSpPr>
            <p:cNvPr id="119" name="グループ化 118"/>
            <p:cNvGrpSpPr/>
            <p:nvPr/>
          </p:nvGrpSpPr>
          <p:grpSpPr>
            <a:xfrm>
              <a:off x="0" y="0"/>
              <a:ext cx="2260008" cy="865551"/>
              <a:chOff x="0" y="0"/>
              <a:chExt cx="2259455" cy="664305"/>
            </a:xfrm>
          </p:grpSpPr>
          <p:grpSp>
            <p:nvGrpSpPr>
              <p:cNvPr id="121" name="グループ化 120"/>
              <p:cNvGrpSpPr/>
              <p:nvPr/>
            </p:nvGrpSpPr>
            <p:grpSpPr>
              <a:xfrm>
                <a:off x="0" y="0"/>
                <a:ext cx="2259455" cy="664305"/>
                <a:chOff x="0" y="-1"/>
                <a:chExt cx="2856610" cy="864271"/>
              </a:xfrm>
            </p:grpSpPr>
            <p:sp>
              <p:nvSpPr>
                <p:cNvPr id="123" name="線吹き出し 1 (枠付き) 122"/>
                <p:cNvSpPr/>
                <p:nvPr/>
              </p:nvSpPr>
              <p:spPr>
                <a:xfrm>
                  <a:off x="0" y="-1"/>
                  <a:ext cx="2637694" cy="864271"/>
                </a:xfrm>
                <a:prstGeom prst="borderCallout1">
                  <a:avLst>
                    <a:gd name="adj1" fmla="val 1336"/>
                    <a:gd name="adj2" fmla="val 1868"/>
                    <a:gd name="adj3" fmla="val -21012"/>
                    <a:gd name="adj4" fmla="val 16638"/>
                  </a:avLst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ja-JP" altLang="en-US" sz="700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牛田公園内老人集会所</a:t>
                  </a:r>
                </a:p>
              </p:txBody>
            </p:sp>
            <p:sp>
              <p:nvSpPr>
                <p:cNvPr id="124" name="正方形/長方形 123"/>
                <p:cNvSpPr/>
                <p:nvPr/>
              </p:nvSpPr>
              <p:spPr>
                <a:xfrm>
                  <a:off x="164013" y="91832"/>
                  <a:ext cx="1865021" cy="212041"/>
                </a:xfrm>
                <a:prstGeom prst="rect">
                  <a:avLst/>
                </a:prstGeom>
                <a:noFill/>
                <a:ln w="12700">
                  <a:solidFill>
                    <a:srgbClr val="FF66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ja-JP" altLang="en-US" sz="700">
                    <a:latin typeface="なつめもじ抑" panose="02000600000000000000" pitchFamily="2" charset="-128"/>
                    <a:ea typeface="なつめもじ抑" panose="02000600000000000000" pitchFamily="2" charset="-128"/>
                  </a:endParaRPr>
                </a:p>
              </p:txBody>
            </p:sp>
            <p:sp>
              <p:nvSpPr>
                <p:cNvPr id="125" name="テキスト ボックス 135"/>
                <p:cNvSpPr txBox="1"/>
                <p:nvPr/>
              </p:nvSpPr>
              <p:spPr>
                <a:xfrm>
                  <a:off x="72379" y="218129"/>
                  <a:ext cx="2784231" cy="193645"/>
                </a:xfrm>
                <a:prstGeom prst="rect">
                  <a:avLst/>
                </a:prstGeom>
                <a:noFill/>
                <a:ln w="12700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ja-JP" sz="700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8</a:t>
                  </a:r>
                  <a:r>
                    <a:rPr lang="ja-JP" altLang="en-US" sz="700" dirty="0">
                      <a:latin typeface="なつめもじ抑" panose="02000600000000000000" pitchFamily="2" charset="-128"/>
                      <a:ea typeface="なつめもじ抑" panose="02000600000000000000" pitchFamily="2" charset="-128"/>
                    </a:rPr>
                    <a:t>・牛田中二丁目いきいきサロン</a:t>
                  </a:r>
                </a:p>
              </p:txBody>
            </p:sp>
          </p:grpSp>
          <p:sp>
            <p:nvSpPr>
              <p:cNvPr id="122" name="テキスト ボックス 136"/>
              <p:cNvSpPr txBox="1"/>
              <p:nvPr/>
            </p:nvSpPr>
            <p:spPr>
              <a:xfrm>
                <a:off x="7979" y="292259"/>
                <a:ext cx="2202206" cy="165973"/>
              </a:xfrm>
              <a:prstGeom prst="rect">
                <a:avLst/>
              </a:prstGeom>
              <a:noFill/>
              <a:ln w="12700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700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10</a:t>
                </a:r>
                <a:r>
                  <a:rPr lang="ja-JP" altLang="en-US" sz="700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・早稲田一丁目西</a:t>
                </a:r>
                <a:r>
                  <a:rPr lang="en-US" altLang="ja-JP" sz="700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100</a:t>
                </a:r>
                <a:r>
                  <a:rPr lang="ja-JP" altLang="en-US" sz="700" dirty="0">
                    <a:latin typeface="なつめもじ抑" panose="02000600000000000000" pitchFamily="2" charset="-128"/>
                    <a:ea typeface="なつめもじ抑" panose="02000600000000000000" pitchFamily="2" charset="-128"/>
                  </a:rPr>
                  <a:t>歳体操</a:t>
                </a:r>
              </a:p>
            </p:txBody>
          </p:sp>
        </p:grpSp>
        <p:sp>
          <p:nvSpPr>
            <p:cNvPr id="120" name="テキスト ボックス 146"/>
            <p:cNvSpPr txBox="1"/>
            <p:nvPr/>
          </p:nvSpPr>
          <p:spPr>
            <a:xfrm>
              <a:off x="0" y="542991"/>
              <a:ext cx="2202764" cy="240662"/>
            </a:xfrm>
            <a:prstGeom prst="rect">
              <a:avLst/>
            </a:prstGeom>
            <a:noFill/>
            <a:ln w="1270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15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・かう</a:t>
              </a:r>
              <a:r>
                <a:rPr lang="ja-JP" altLang="en-US" sz="700" dirty="0" err="1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ちゃん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クラブ</a:t>
              </a:r>
            </a:p>
          </p:txBody>
        </p:sp>
      </p:grpSp>
      <p:grpSp>
        <p:nvGrpSpPr>
          <p:cNvPr id="126" name="グループ化 125"/>
          <p:cNvGrpSpPr/>
          <p:nvPr/>
        </p:nvGrpSpPr>
        <p:grpSpPr>
          <a:xfrm>
            <a:off x="10273" y="5763058"/>
            <a:ext cx="1845848" cy="643261"/>
            <a:chOff x="1" y="0"/>
            <a:chExt cx="2904848" cy="683847"/>
          </a:xfrm>
        </p:grpSpPr>
        <p:sp>
          <p:nvSpPr>
            <p:cNvPr id="127" name="線吹き出し 1 (枠付き) 126"/>
            <p:cNvSpPr/>
            <p:nvPr/>
          </p:nvSpPr>
          <p:spPr>
            <a:xfrm>
              <a:off x="1" y="0"/>
              <a:ext cx="2871831" cy="683847"/>
            </a:xfrm>
            <a:prstGeom prst="borderCallout1">
              <a:avLst>
                <a:gd name="adj1" fmla="val 99144"/>
                <a:gd name="adj2" fmla="val 61978"/>
                <a:gd name="adj3" fmla="val 164077"/>
                <a:gd name="adj4" fmla="val 6277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牛田本町五丁目集会所</a:t>
              </a:r>
            </a:p>
          </p:txBody>
        </p:sp>
        <p:sp>
          <p:nvSpPr>
            <p:cNvPr id="128" name="正方形/長方形 127"/>
            <p:cNvSpPr/>
            <p:nvPr/>
          </p:nvSpPr>
          <p:spPr>
            <a:xfrm>
              <a:off x="68904" y="40878"/>
              <a:ext cx="1626110" cy="176302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29" name="テキスト ボックス 127"/>
            <p:cNvSpPr txBox="1"/>
            <p:nvPr/>
          </p:nvSpPr>
          <p:spPr>
            <a:xfrm>
              <a:off x="39079" y="224695"/>
              <a:ext cx="2842984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4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・牛田本町四丁目ぴんぴんコロリ倶楽部</a:t>
              </a:r>
            </a:p>
          </p:txBody>
        </p:sp>
        <p:sp>
          <p:nvSpPr>
            <p:cNvPr id="130" name="テキスト ボックス 128"/>
            <p:cNvSpPr txBox="1"/>
            <p:nvPr/>
          </p:nvSpPr>
          <p:spPr>
            <a:xfrm>
              <a:off x="55753" y="400996"/>
              <a:ext cx="2849096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5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・牛田本町五丁目ぴんぴんコロリ倶楽部</a:t>
              </a:r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5084948" y="7229005"/>
            <a:ext cx="1393422" cy="281194"/>
            <a:chOff x="0" y="0"/>
            <a:chExt cx="2838332" cy="830384"/>
          </a:xfrm>
        </p:grpSpPr>
        <p:sp>
          <p:nvSpPr>
            <p:cNvPr id="132" name="線吹き出し 1 (枠付き) 131"/>
            <p:cNvSpPr/>
            <p:nvPr/>
          </p:nvSpPr>
          <p:spPr>
            <a:xfrm>
              <a:off x="0" y="0"/>
              <a:ext cx="2637692" cy="830384"/>
            </a:xfrm>
            <a:prstGeom prst="borderCallout1">
              <a:avLst>
                <a:gd name="adj1" fmla="val 14659"/>
                <a:gd name="adj2" fmla="val 224"/>
                <a:gd name="adj3" fmla="val -42550"/>
                <a:gd name="adj4" fmla="val -372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平和交流スペース</a:t>
              </a:r>
            </a:p>
          </p:txBody>
        </p:sp>
        <p:sp>
          <p:nvSpPr>
            <p:cNvPr id="133" name="正方形/長方形 132"/>
            <p:cNvSpPr/>
            <p:nvPr/>
          </p:nvSpPr>
          <p:spPr>
            <a:xfrm>
              <a:off x="105549" y="153745"/>
              <a:ext cx="1584003" cy="30343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34" name="テキスト ボックス 101"/>
            <p:cNvSpPr txBox="1"/>
            <p:nvPr/>
          </p:nvSpPr>
          <p:spPr>
            <a:xfrm>
              <a:off x="54101" y="296045"/>
              <a:ext cx="2784231" cy="4083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12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・牛田東二丁目元気育成会</a:t>
              </a: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4931330" y="7902542"/>
            <a:ext cx="1394408" cy="281469"/>
            <a:chOff x="-40382" y="0"/>
            <a:chExt cx="2784231" cy="830384"/>
          </a:xfrm>
        </p:grpSpPr>
        <p:sp>
          <p:nvSpPr>
            <p:cNvPr id="136" name="線吹き出し 1 (枠付き) 135"/>
            <p:cNvSpPr/>
            <p:nvPr/>
          </p:nvSpPr>
          <p:spPr>
            <a:xfrm>
              <a:off x="0" y="0"/>
              <a:ext cx="2637694" cy="830384"/>
            </a:xfrm>
            <a:prstGeom prst="borderCallout1">
              <a:avLst>
                <a:gd name="adj1" fmla="val -838"/>
                <a:gd name="adj2" fmla="val 25620"/>
                <a:gd name="adj3" fmla="val -146825"/>
                <a:gd name="adj4" fmla="val -27154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牛田東三丁目集会所</a:t>
              </a:r>
            </a:p>
          </p:txBody>
        </p:sp>
        <p:sp>
          <p:nvSpPr>
            <p:cNvPr id="137" name="正方形/長方形 136"/>
            <p:cNvSpPr/>
            <p:nvPr/>
          </p:nvSpPr>
          <p:spPr>
            <a:xfrm>
              <a:off x="83917" y="150828"/>
              <a:ext cx="1780250" cy="288088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38" name="テキスト ボックス 82"/>
            <p:cNvSpPr txBox="1"/>
            <p:nvPr/>
          </p:nvSpPr>
          <p:spPr>
            <a:xfrm>
              <a:off x="-40382" y="316923"/>
              <a:ext cx="2784231" cy="4083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13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・牛田東三丁目ゆうゆうサロン</a:t>
              </a:r>
            </a:p>
          </p:txBody>
        </p:sp>
      </p:grpSp>
      <p:grpSp>
        <p:nvGrpSpPr>
          <p:cNvPr id="139" name="グループ化 138"/>
          <p:cNvGrpSpPr/>
          <p:nvPr/>
        </p:nvGrpSpPr>
        <p:grpSpPr>
          <a:xfrm>
            <a:off x="4041610" y="8968831"/>
            <a:ext cx="1502342" cy="323542"/>
            <a:chOff x="0" y="0"/>
            <a:chExt cx="2840767" cy="830384"/>
          </a:xfrm>
        </p:grpSpPr>
        <p:sp>
          <p:nvSpPr>
            <p:cNvPr id="140" name="線吹き出し 1 (枠付き) 139"/>
            <p:cNvSpPr/>
            <p:nvPr/>
          </p:nvSpPr>
          <p:spPr>
            <a:xfrm>
              <a:off x="0" y="0"/>
              <a:ext cx="2637693" cy="830384"/>
            </a:xfrm>
            <a:prstGeom prst="borderCallout1">
              <a:avLst>
                <a:gd name="adj1" fmla="val -634"/>
                <a:gd name="adj2" fmla="val 37195"/>
                <a:gd name="adj3" fmla="val -175155"/>
                <a:gd name="adj4" fmla="val 37826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牛田東一丁目集会所</a:t>
              </a:r>
            </a:p>
          </p:txBody>
        </p:sp>
        <p:sp>
          <p:nvSpPr>
            <p:cNvPr id="141" name="正方形/長方形 140"/>
            <p:cNvSpPr/>
            <p:nvPr/>
          </p:nvSpPr>
          <p:spPr>
            <a:xfrm>
              <a:off x="162305" y="124950"/>
              <a:ext cx="1665844" cy="27472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42" name="テキスト ボックス 99"/>
            <p:cNvSpPr txBox="1"/>
            <p:nvPr/>
          </p:nvSpPr>
          <p:spPr>
            <a:xfrm>
              <a:off x="56536" y="388175"/>
              <a:ext cx="2784231" cy="40831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11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・牛田東一丁目いきいきサロン</a:t>
              </a:r>
            </a:p>
          </p:txBody>
        </p:sp>
      </p:grpSp>
      <p:grpSp>
        <p:nvGrpSpPr>
          <p:cNvPr id="143" name="グループ化 142"/>
          <p:cNvGrpSpPr/>
          <p:nvPr/>
        </p:nvGrpSpPr>
        <p:grpSpPr>
          <a:xfrm>
            <a:off x="3097497" y="8525413"/>
            <a:ext cx="1273244" cy="268087"/>
            <a:chOff x="-687" y="-22317"/>
            <a:chExt cx="2844475" cy="830384"/>
          </a:xfrm>
        </p:grpSpPr>
        <p:sp>
          <p:nvSpPr>
            <p:cNvPr id="144" name="線吹き出し 1 (枠付き) 143"/>
            <p:cNvSpPr/>
            <p:nvPr/>
          </p:nvSpPr>
          <p:spPr>
            <a:xfrm>
              <a:off x="-687" y="-22317"/>
              <a:ext cx="2637692" cy="830384"/>
            </a:xfrm>
            <a:prstGeom prst="borderCallout1">
              <a:avLst>
                <a:gd name="adj1" fmla="val -957"/>
                <a:gd name="adj2" fmla="val 56232"/>
                <a:gd name="adj3" fmla="val -162402"/>
                <a:gd name="adj4" fmla="val 6724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牛田南二丁目集会所</a:t>
              </a:r>
            </a:p>
          </p:txBody>
        </p:sp>
        <p:sp>
          <p:nvSpPr>
            <p:cNvPr id="145" name="正方形/長方形 144"/>
            <p:cNvSpPr/>
            <p:nvPr/>
          </p:nvSpPr>
          <p:spPr>
            <a:xfrm>
              <a:off x="80619" y="129820"/>
              <a:ext cx="2130691" cy="307353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46" name="テキスト ボックス 63"/>
            <p:cNvSpPr txBox="1"/>
            <p:nvPr/>
          </p:nvSpPr>
          <p:spPr>
            <a:xfrm>
              <a:off x="59557" y="297599"/>
              <a:ext cx="2784231" cy="40831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7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・牛田南二丁目町内会</a:t>
              </a:r>
            </a:p>
          </p:txBody>
        </p:sp>
      </p:grpSp>
      <p:grpSp>
        <p:nvGrpSpPr>
          <p:cNvPr id="147" name="グループ化 146"/>
          <p:cNvGrpSpPr/>
          <p:nvPr/>
        </p:nvGrpSpPr>
        <p:grpSpPr>
          <a:xfrm>
            <a:off x="68660" y="9064899"/>
            <a:ext cx="1519759" cy="322974"/>
            <a:chOff x="-28403" y="0"/>
            <a:chExt cx="2592680" cy="780870"/>
          </a:xfrm>
        </p:grpSpPr>
        <p:sp>
          <p:nvSpPr>
            <p:cNvPr id="148" name="線吹き出し 1 (枠付き) 147"/>
            <p:cNvSpPr/>
            <p:nvPr/>
          </p:nvSpPr>
          <p:spPr>
            <a:xfrm>
              <a:off x="0" y="0"/>
              <a:ext cx="2119924" cy="780870"/>
            </a:xfrm>
            <a:prstGeom prst="borderCallout1">
              <a:avLst>
                <a:gd name="adj1" fmla="val 47266"/>
                <a:gd name="adj2" fmla="val 99845"/>
                <a:gd name="adj3" fmla="val -32962"/>
                <a:gd name="adj4" fmla="val 18126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牛田南一丁目集会所</a:t>
              </a:r>
            </a:p>
          </p:txBody>
        </p:sp>
        <p:sp>
          <p:nvSpPr>
            <p:cNvPr id="149" name="正方形/長方形 148"/>
            <p:cNvSpPr/>
            <p:nvPr/>
          </p:nvSpPr>
          <p:spPr>
            <a:xfrm>
              <a:off x="107876" y="101234"/>
              <a:ext cx="1441996" cy="296348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50" name="テキスト ボックス 57"/>
            <p:cNvSpPr txBox="1"/>
            <p:nvPr/>
          </p:nvSpPr>
          <p:spPr>
            <a:xfrm>
              <a:off x="-28403" y="316708"/>
              <a:ext cx="2592680" cy="43159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6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・牛田南一丁目きらきらクラブ</a:t>
              </a:r>
            </a:p>
          </p:txBody>
        </p:sp>
      </p:grpSp>
      <p:grpSp>
        <p:nvGrpSpPr>
          <p:cNvPr id="151" name="グループ化 150"/>
          <p:cNvGrpSpPr/>
          <p:nvPr/>
        </p:nvGrpSpPr>
        <p:grpSpPr>
          <a:xfrm>
            <a:off x="288971" y="7520959"/>
            <a:ext cx="1750883" cy="455787"/>
            <a:chOff x="22991" y="-9388"/>
            <a:chExt cx="2838761" cy="830384"/>
          </a:xfrm>
        </p:grpSpPr>
        <p:sp>
          <p:nvSpPr>
            <p:cNvPr id="152" name="線吹き出し 1 (枠付き) 151"/>
            <p:cNvSpPr/>
            <p:nvPr/>
          </p:nvSpPr>
          <p:spPr>
            <a:xfrm>
              <a:off x="22991" y="-9388"/>
              <a:ext cx="2637693" cy="830384"/>
            </a:xfrm>
            <a:prstGeom prst="borderCallout1">
              <a:avLst>
                <a:gd name="adj1" fmla="val 117374"/>
                <a:gd name="adj2" fmla="val 118207"/>
                <a:gd name="adj3" fmla="val 99488"/>
                <a:gd name="adj4" fmla="val 7825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牛田本町一、二、三丁目集会所</a:t>
              </a:r>
            </a:p>
          </p:txBody>
        </p:sp>
        <p:sp>
          <p:nvSpPr>
            <p:cNvPr id="153" name="正方形/長方形 152"/>
            <p:cNvSpPr/>
            <p:nvPr/>
          </p:nvSpPr>
          <p:spPr>
            <a:xfrm>
              <a:off x="65136" y="70929"/>
              <a:ext cx="2110793" cy="201196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54" name="テキスト ボックス 131"/>
            <p:cNvSpPr txBox="1"/>
            <p:nvPr/>
          </p:nvSpPr>
          <p:spPr>
            <a:xfrm>
              <a:off x="77521" y="196891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・牛田本町一丁目同好会</a:t>
              </a:r>
            </a:p>
          </p:txBody>
        </p:sp>
        <p:sp>
          <p:nvSpPr>
            <p:cNvPr id="155" name="テキスト ボックス 51"/>
            <p:cNvSpPr txBox="1"/>
            <p:nvPr/>
          </p:nvSpPr>
          <p:spPr>
            <a:xfrm>
              <a:off x="59101" y="353861"/>
              <a:ext cx="2784231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2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・牛田本町二丁目いきいき健康クラブ</a:t>
              </a:r>
            </a:p>
          </p:txBody>
        </p:sp>
        <p:sp>
          <p:nvSpPr>
            <p:cNvPr id="156" name="テキスト ボックス 52"/>
            <p:cNvSpPr txBox="1"/>
            <p:nvPr/>
          </p:nvSpPr>
          <p:spPr>
            <a:xfrm>
              <a:off x="65426" y="528382"/>
              <a:ext cx="2784232" cy="254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3</a:t>
              </a:r>
              <a:r>
                <a:rPr lang="ja-JP" altLang="en-US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・牛田本町三丁目いきいき健康サロン</a:t>
              </a:r>
            </a:p>
          </p:txBody>
        </p:sp>
      </p:grpSp>
      <p:pic>
        <p:nvPicPr>
          <p:cNvPr id="157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3749026" y="8004145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楕円 45"/>
          <p:cNvSpPr/>
          <p:nvPr/>
        </p:nvSpPr>
        <p:spPr>
          <a:xfrm>
            <a:off x="163297" y="38133"/>
            <a:ext cx="2489920" cy="19834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390942" y="322866"/>
            <a:ext cx="1991624" cy="1019174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400" b="1" dirty="0" smtClean="0">
                <a:ln w="22225">
                  <a:solidFill>
                    <a:srgbClr val="CC66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なつめもじ抑" panose="02000600000000000000" pitchFamily="2" charset="-128"/>
                <a:ea typeface="なつめもじ抑" panose="02000600000000000000" pitchFamily="2" charset="-128"/>
              </a:rPr>
              <a:t>全学区</a:t>
            </a:r>
            <a:endParaRPr lang="en-US" altLang="ja-JP" sz="4400" b="1" dirty="0" smtClean="0">
              <a:ln w="22225">
                <a:solidFill>
                  <a:srgbClr val="CC66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  <a:p>
            <a:pPr algn="ctr"/>
            <a:r>
              <a:rPr lang="ja-JP" altLang="en-US" sz="4400" b="1" cap="none" spc="0" dirty="0" smtClean="0">
                <a:ln w="12700" cmpd="sng">
                  <a:solidFill>
                    <a:srgbClr val="CC66FF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なつめもじ抑" panose="02000600000000000000" pitchFamily="2" charset="-128"/>
                <a:ea typeface="なつめもじ抑" panose="02000600000000000000" pitchFamily="2" charset="-128"/>
              </a:rPr>
              <a:t>マップ</a:t>
            </a:r>
            <a:endParaRPr lang="ja-JP" altLang="en-US" sz="4400" b="1" cap="none" spc="0" dirty="0">
              <a:ln w="12700" cmpd="sng">
                <a:solidFill>
                  <a:srgbClr val="CC66FF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なつめもじ抑" panose="02000600000000000000" pitchFamily="2" charset="-128"/>
              <a:ea typeface="なつめもじ抑" panose="02000600000000000000" pitchFamily="2" charset="-128"/>
            </a:endParaRPr>
          </a:p>
        </p:txBody>
      </p:sp>
      <p:grpSp>
        <p:nvGrpSpPr>
          <p:cNvPr id="175" name="グループ化 174"/>
          <p:cNvGrpSpPr/>
          <p:nvPr/>
        </p:nvGrpSpPr>
        <p:grpSpPr>
          <a:xfrm>
            <a:off x="1762021" y="5437105"/>
            <a:ext cx="913645" cy="331830"/>
            <a:chOff x="-104401" y="-276960"/>
            <a:chExt cx="3192133" cy="814547"/>
          </a:xfrm>
        </p:grpSpPr>
        <p:sp>
          <p:nvSpPr>
            <p:cNvPr id="176" name="線吹き出し 1 (枠付き) 175"/>
            <p:cNvSpPr/>
            <p:nvPr/>
          </p:nvSpPr>
          <p:spPr>
            <a:xfrm>
              <a:off x="-83780" y="-276960"/>
              <a:ext cx="3171512" cy="814547"/>
            </a:xfrm>
            <a:prstGeom prst="borderCallout1">
              <a:avLst>
                <a:gd name="adj1" fmla="val 316262"/>
                <a:gd name="adj2" fmla="val -8499"/>
                <a:gd name="adj3" fmla="val 101334"/>
                <a:gd name="adj4" fmla="val 80971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広島光明学園</a:t>
              </a:r>
              <a:r>
                <a:rPr lang="en-US" altLang="ja-JP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8</a:t>
              </a:r>
              <a:r>
                <a:rPr lang="ja-JP" altLang="en-US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階</a:t>
              </a:r>
              <a:endParaRPr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77" name="正方形/長方形 176"/>
            <p:cNvSpPr/>
            <p:nvPr/>
          </p:nvSpPr>
          <p:spPr>
            <a:xfrm>
              <a:off x="50813" y="-171211"/>
              <a:ext cx="2661787" cy="289409"/>
            </a:xfrm>
            <a:prstGeom prst="rect">
              <a:avLst/>
            </a:prstGeom>
            <a:noFill/>
            <a:ln>
              <a:solidFill>
                <a:srgbClr val="FF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 sz="70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  <p:sp>
          <p:nvSpPr>
            <p:cNvPr id="178" name="テキスト ボックス 144"/>
            <p:cNvSpPr txBox="1"/>
            <p:nvPr/>
          </p:nvSpPr>
          <p:spPr>
            <a:xfrm>
              <a:off x="-104401" y="45962"/>
              <a:ext cx="3090120" cy="40085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00" dirty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16</a:t>
              </a:r>
              <a:r>
                <a:rPr lang="ja-JP" altLang="en-US" sz="700" dirty="0" smtClean="0">
                  <a:latin typeface="なつめもじ抑" panose="02000600000000000000" pitchFamily="2" charset="-128"/>
                  <a:ea typeface="なつめもじ抑" panose="02000600000000000000" pitchFamily="2" charset="-128"/>
                </a:rPr>
                <a:t>・光明体操</a:t>
              </a:r>
              <a:endParaRPr lang="ja-JP" altLang="en-US" sz="700" dirty="0">
                <a:latin typeface="なつめもじ抑" panose="02000600000000000000" pitchFamily="2" charset="-128"/>
                <a:ea typeface="なつめもじ抑" panose="02000600000000000000" pitchFamily="2" charset="-128"/>
              </a:endParaRPr>
            </a:p>
          </p:txBody>
        </p:sp>
      </p:grpSp>
      <p:pic>
        <p:nvPicPr>
          <p:cNvPr id="180" name="imgBoxImg" descr="クリックすると新しいウィンドウで開きます">
            <a:hlinkClick r:id="rId12" tgtFrame="imagewin"/>
          </p:cNvPr>
          <p:cNvPicPr>
            <a:picLocks noChangeAspect="1" noChangeArrowheads="1"/>
          </p:cNvPicPr>
          <p:nvPr/>
        </p:nvPicPr>
        <p:blipFill rotWithShape="1">
          <a:blip r:embed="rId34" cstate="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31568" b="69246" l="30637" r="60477">
                        <a14:foregroundMark x1="79459" y1="3430" x2="79459" y2="3430"/>
                        <a14:foregroundMark x1="5836" y1="14257" x2="5836" y2="14257"/>
                        <a14:foregroundMark x1="42331" y1="49020" x2="42331" y2="49020"/>
                        <a14:backgroundMark x1="44695" y1="50713" x2="44695" y2="50713"/>
                        <a14:backgroundMark x1="46021" y1="51120" x2="46021" y2="51120"/>
                        <a14:backgroundMark x1="48143" y1="51120" x2="48143" y2="51120"/>
                        <a14:backgroundMark x1="46154" y1="49491" x2="46154" y2="49491"/>
                        <a14:backgroundMark x1="42331" y1="49020" x2="42331" y2="490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4" t="28816" r="46765" b="46234"/>
          <a:stretch/>
        </p:blipFill>
        <p:spPr bwMode="auto">
          <a:xfrm rot="18166708">
            <a:off x="1511107" y="6442725"/>
            <a:ext cx="223059" cy="1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1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</TotalTime>
  <Words>1448</Words>
  <Application>Microsoft Office PowerPoint</Application>
  <PresentationFormat>A4 210 x 297 mm</PresentationFormat>
  <Paragraphs>423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なつめもじ抑</vt:lpstr>
      <vt:lpstr>游ゴシック</vt:lpstr>
      <vt:lpstr>游ゴシック Light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HOUKATSU_R1.6</dc:creator>
  <cp:lastModifiedBy>HOUKATSU_R1.6</cp:lastModifiedBy>
  <cp:revision>44</cp:revision>
  <cp:lastPrinted>2023-09-22T01:57:19Z</cp:lastPrinted>
  <dcterms:created xsi:type="dcterms:W3CDTF">2020-06-05T04:19:48Z</dcterms:created>
  <dcterms:modified xsi:type="dcterms:W3CDTF">2023-10-20T05:49:08Z</dcterms:modified>
</cp:coreProperties>
</file>